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64" r:id="rId4"/>
  </p:sldMasterIdLst>
  <p:notesMasterIdLst>
    <p:notesMasterId r:id="rId6"/>
  </p:notesMasterIdLst>
  <p:sldIdLst>
    <p:sldId id="256" r:id="rId5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5143500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85725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17145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257175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34290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428625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51435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600075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68580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默认节" id="{05e8ce6e-2d4d-4e76-800d-d4140f21f26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F8"/>
    <a:srgbClr val="42A4FD"/>
    <a:srgbClr val="0269F8"/>
    <a:srgbClr val="009FE6"/>
    <a:srgbClr val="2391FF"/>
    <a:srgbClr val="45A1FE"/>
    <a:srgbClr val="8B99FF"/>
    <a:srgbClr val="309CFE"/>
    <a:srgbClr val="0181F5"/>
    <a:srgbClr val="3CA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2" autoAdjust="0"/>
    <p:restoredTop sz="95761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1256" y="192"/>
      </p:cViewPr>
      <p:guideLst>
        <p:guide orient="horz" pos="3104"/>
        <p:guide pos="245"/>
        <p:guide pos="5515"/>
        <p:guide orient="horz" pos="327"/>
        <p:guide pos="35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9" d="100"/>
        <a:sy n="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dirty="0"/>
          </a:p>
        </p:txBody>
      </p:sp>
      <p:sp>
        <p:nvSpPr>
          <p:cNvPr id="735" name="Shape 735"/>
          <p:cNvSpPr>
            <a:spLocks noGrp="1"/>
          </p:cNvSpPr>
          <p:nvPr>
            <p:ph type="body" sz="quarter" idx="1"/>
          </p:nvPr>
        </p:nvSpPr>
        <p:spPr>
          <a:xfrm>
            <a:off x="946574" y="4861441"/>
            <a:ext cx="5206153" cy="4605576"/>
          </a:xfrm>
          <a:prstGeom prst="rect">
            <a:avLst/>
          </a:prstGeom>
        </p:spPr>
        <p:txBody>
          <a:bodyPr lIns="99048" tIns="49524" rIns="99048" bIns="49524"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8000"/>
      </a:lnSpc>
      <a:defRPr sz="825">
        <a:latin typeface="阿里巴巴普惠体 2.0 55 Regular" panose="00020600040101010101" pitchFamily="18" charset="-122"/>
        <a:ea typeface="阿里巴巴普惠体 2.0 55 Regular" panose="00020600040101010101" pitchFamily="18" charset="-122"/>
        <a:cs typeface="阿里巴巴普惠体 2.0 55 Regular" panose="00020600040101010101" pitchFamily="18" charset="-122"/>
        <a:sym typeface="Helvetica Neue" panose="02000503000000020004"/>
      </a:defRPr>
    </a:lvl1pPr>
    <a:lvl2pPr indent="85725" defTabSz="171450" latinLnBrk="0">
      <a:lnSpc>
        <a:spcPct val="118000"/>
      </a:lnSpc>
      <a:defRPr sz="825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171450" defTabSz="171450" latinLnBrk="0">
      <a:lnSpc>
        <a:spcPct val="118000"/>
      </a:lnSpc>
      <a:defRPr sz="825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257175" defTabSz="171450" latinLnBrk="0">
      <a:lnSpc>
        <a:spcPct val="118000"/>
      </a:lnSpc>
      <a:defRPr sz="825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342900" defTabSz="171450" latinLnBrk="0">
      <a:lnSpc>
        <a:spcPct val="118000"/>
      </a:lnSpc>
      <a:defRPr sz="825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428625" defTabSz="171450" latinLnBrk="0">
      <a:lnSpc>
        <a:spcPct val="118000"/>
      </a:lnSpc>
      <a:defRPr sz="825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514350" defTabSz="171450" latinLnBrk="0">
      <a:lnSpc>
        <a:spcPct val="118000"/>
      </a:lnSpc>
      <a:defRPr sz="825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600075" defTabSz="171450" latinLnBrk="0">
      <a:lnSpc>
        <a:spcPct val="118000"/>
      </a:lnSpc>
      <a:defRPr sz="825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685800" defTabSz="171450" latinLnBrk="0">
      <a:lnSpc>
        <a:spcPct val="118000"/>
      </a:lnSpc>
      <a:defRPr sz="825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alphaModFix amt="16000"/>
          </a:blip>
          <a:srcRect l="23526" b="20030"/>
          <a:stretch>
            <a:fillRect/>
          </a:stretch>
        </p:blipFill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0"/>
          </p:nvPr>
        </p:nvSpPr>
        <p:spPr>
          <a:xfrm>
            <a:off x="8521851" y="4861753"/>
            <a:ext cx="436441" cy="176972"/>
          </a:xfrm>
          <a:prstGeom prst="rect">
            <a:avLst/>
          </a:prstGeom>
        </p:spPr>
        <p:txBody>
          <a:bodyPr/>
          <a:lstStyle>
            <a:lvl1pPr lvl="0">
              <a:defRPr>
                <a:ea typeface="阿里巴巴普惠体 2.0 55 Regular"/>
              </a:defRPr>
            </a:lvl1pPr>
          </a:lstStyle>
          <a:p>
            <a:fld id="{0BD74BEC-1635-471A-A9C4-21B5D2722294}" type="slidenum">
              <a:rPr lang="en-US" altLang="zh-CN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76051" y="118935"/>
            <a:ext cx="1815017" cy="37079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559" y="109252"/>
            <a:ext cx="8385663" cy="596594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lvl="0">
              <a:defRPr>
                <a:ea typeface="阿里巴巴普惠体 2.0 55 Regular"/>
              </a:defRPr>
            </a:lvl1pPr>
            <a:lvl2pPr lvl="1">
              <a:defRPr>
                <a:ea typeface="阿里巴巴普惠体 2.0 55 Regular"/>
              </a:defRPr>
            </a:lvl2pPr>
            <a:lvl3pPr lvl="2">
              <a:defRPr>
                <a:ea typeface="阿里巴巴普惠体 2.0 55 Regular"/>
              </a:defRPr>
            </a:lvl3pPr>
            <a:lvl4pPr lvl="3">
              <a:defRPr>
                <a:ea typeface="阿里巴巴普惠体 2.0 55 Regular"/>
              </a:defRPr>
            </a:lvl4pPr>
            <a:lvl5pPr lvl="4">
              <a:defRPr>
                <a:ea typeface="阿里巴巴普惠体 2.0 55 Regular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>
            <a:lvl1pPr lvl="0">
              <a:defRPr>
                <a:ea typeface="阿里巴巴普惠体 2.0 55 Regular"/>
              </a:defRPr>
            </a:lvl1pPr>
          </a:lstStyle>
          <a:p>
            <a:pPr defTabSz="685165"/>
            <a:fld id="{1D7A3DE4-15C6-47C3-B08C-9E445C2909B4}" type="datetimeFigureOut">
              <a:rPr lang="zh-CN" altLang="en-US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>
            <a:lvl1pPr lvl="0">
              <a:defRPr>
                <a:ea typeface="阿里巴巴普惠体 2.0 55 Regular"/>
              </a:defRPr>
            </a:lvl1pPr>
          </a:lstStyle>
          <a:p>
            <a:pPr defTabSz="685165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xfrm>
            <a:off x="8521851" y="4861753"/>
            <a:ext cx="436441" cy="176972"/>
          </a:xfrm>
          <a:prstGeom prst="rect">
            <a:avLst/>
          </a:prstGeom>
        </p:spPr>
        <p:txBody>
          <a:bodyPr/>
          <a:lstStyle>
            <a:lvl1pPr lvl="0">
              <a:defRPr>
                <a:ea typeface="阿里巴巴普惠体 2.0 55 Regular"/>
              </a:defRPr>
            </a:lvl1pPr>
          </a:lstStyle>
          <a:p>
            <a:pPr defTabSz="685165"/>
            <a:fld id="{03CBC445-A57B-4B32-93C3-B85E36679BF7}" type="slidenum">
              <a:rPr lang="zh-CN" altLang="en-US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0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340118" y="-222395"/>
            <a:ext cx="360204" cy="1182013"/>
            <a:chOff x="1014077" y="536601"/>
            <a:chExt cx="483959" cy="1588109"/>
          </a:xfrm>
        </p:grpSpPr>
        <p:sp>
          <p:nvSpPr>
            <p:cNvPr id="11" name="菱形 10"/>
            <p:cNvSpPr/>
            <p:nvPr userDrawn="1"/>
          </p:nvSpPr>
          <p:spPr>
            <a:xfrm>
              <a:off x="1014077" y="536601"/>
              <a:ext cx="381545" cy="1588109"/>
            </a:xfrm>
            <a:prstGeom prst="diamond">
              <a:avLst/>
            </a:prstGeom>
            <a:solidFill>
              <a:srgbClr val="147CFF"/>
            </a:solidFill>
            <a:ln w="28575" cap="flat">
              <a:solidFill>
                <a:schemeClr val="bg1"/>
              </a:solidFill>
              <a:miter/>
            </a:ln>
            <a:effectLst/>
            <a:sp3d/>
          </p:spPr>
          <p:txBody>
            <a:bodyPr rot="0" vert="horz" wrap="square" lIns="50800" tIns="50800" rIns="50800" bIns="50800" numCol="1" spcCol="38100" anchor="ctr">
              <a:spAutoFit/>
            </a:bodyPr>
            <a:lstStyle/>
            <a:p>
              <a:pPr marL="0" indent="0" algn="ctr" defTabSz="8255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altLang="en-US" sz="3200" b="0" i="0" u="none" strike="noStrike" spc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阿里巴巴普惠体 2.0 55 Regular"/>
              </a:endParaRPr>
            </a:p>
          </p:txBody>
        </p:sp>
        <p:sp>
          <p:nvSpPr>
            <p:cNvPr id="12" name="菱形 11"/>
            <p:cNvSpPr/>
            <p:nvPr userDrawn="1"/>
          </p:nvSpPr>
          <p:spPr>
            <a:xfrm>
              <a:off x="1231065" y="536601"/>
              <a:ext cx="266971" cy="1588109"/>
            </a:xfrm>
            <a:prstGeom prst="diamond">
              <a:avLst/>
            </a:prstGeom>
            <a:solidFill>
              <a:srgbClr val="FFC000"/>
            </a:solidFill>
            <a:ln w="28575" cap="flat">
              <a:solidFill>
                <a:schemeClr val="bg1"/>
              </a:solidFill>
              <a:miter/>
            </a:ln>
            <a:effectLst/>
            <a:sp3d/>
          </p:spPr>
          <p:txBody>
            <a:bodyPr rot="0" vert="horz" wrap="square" lIns="50800" tIns="50800" rIns="50800" bIns="50800" numCol="1" spcCol="38100" anchor="ctr">
              <a:spAutoFit/>
            </a:bodyPr>
            <a:lstStyle/>
            <a:p>
              <a:pPr marL="0" indent="0" algn="ctr" defTabSz="8255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altLang="en-US" sz="3200" b="0" i="0" u="none" strike="noStrike" spc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阿里巴巴普惠体 2.0 55 Regular"/>
              </a:endParaRPr>
            </a:p>
          </p:txBody>
        </p:sp>
      </p:grpSp>
      <p:pic>
        <p:nvPicPr>
          <p:cNvPr id="9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1730" y="206673"/>
            <a:ext cx="918769" cy="303928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9EF5AEBD-98E5-4237-90F4-08833B97AEE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53DF8AAA-CA3C-4D43-832E-825842DA9867}" type="slidenum">
              <a:rPr lang="zh-CN" altLang="en-US"/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395288" y="253060"/>
            <a:ext cx="329201" cy="329862"/>
            <a:chOff x="395288" y="253060"/>
            <a:chExt cx="329201" cy="329862"/>
          </a:xfrm>
        </p:grpSpPr>
        <p:sp>
          <p:nvSpPr>
            <p:cNvPr id="6" name="平行四边形 5"/>
            <p:cNvSpPr/>
            <p:nvPr/>
          </p:nvSpPr>
          <p:spPr>
            <a:xfrm>
              <a:off x="395288" y="253060"/>
              <a:ext cx="238923" cy="266053"/>
            </a:xfrm>
            <a:prstGeom prst="parallelogram">
              <a:avLst/>
            </a:prstGeom>
            <a:gradFill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rgbClr val="2599FF">
                    <a:alpha val="38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marL="0" lvl="0" indent="0" algn="ctr" defTabSz="30988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87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阿里巴巴普惠体 2.0 55 Regular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10800000">
              <a:off x="485566" y="316869"/>
              <a:ext cx="238923" cy="266053"/>
            </a:xfrm>
            <a:prstGeom prst="parallelogram">
              <a:avLst/>
            </a:prstGeom>
            <a:gradFill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rgbClr val="2599FF"/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marL="0" lvl="0" indent="0" algn="ctr" defTabSz="30988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87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阿里巴巴普惠体 2.0 55 Regular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1323" y="253060"/>
            <a:ext cx="1092772" cy="22324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lvl="0"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1800"/>
            </a:lvl1pPr>
            <a:lvl2pPr marL="342900" lvl="1" indent="0" algn="ctr">
              <a:buNone/>
              <a:defRPr sz="1500"/>
            </a:lvl2pPr>
            <a:lvl3pPr marL="685800" lvl="2" indent="0" algn="ctr">
              <a:buNone/>
              <a:defRPr sz="1350"/>
            </a:lvl3pPr>
            <a:lvl4pPr marL="1028700" lvl="3" indent="0" algn="ctr">
              <a:buNone/>
              <a:defRPr sz="1200"/>
            </a:lvl4pPr>
            <a:lvl5pPr marL="1371600" lvl="4" indent="0" algn="ctr">
              <a:buNone/>
              <a:defRPr sz="1200"/>
            </a:lvl5pPr>
            <a:lvl6pPr marL="1714500" lvl="5" indent="0" algn="ctr">
              <a:buNone/>
              <a:defRPr sz="1200"/>
            </a:lvl6pPr>
            <a:lvl7pPr marL="2057400" lvl="6" indent="0" algn="ctr">
              <a:buNone/>
              <a:defRPr sz="1200"/>
            </a:lvl7pPr>
            <a:lvl8pPr marL="2400300" lvl="7" indent="0" algn="ctr">
              <a:buNone/>
              <a:defRPr sz="1200"/>
            </a:lvl8pPr>
            <a:lvl9pPr marL="2743200" lvl="8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8BD0DA3D-FE83-487F-801A-6A4C6C37BEA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2156751F-1272-4124-989E-B2A3D1A6E0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F21C17CA-AF97-43F5-AA4A-AB1D5552B91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18C5530D-6497-4EAD-9DA7-C80A6C2065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D2755B11-0C30-4B4C-BEE2-ADBE263977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2B2D9B24-5226-4EAA-8D3C-76EEE9C861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CF7BF75E-72DC-4BCE-9C08-A3A68A7700E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255CFF31-CEB1-4FFA-AF6C-FA38BDF15F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5D0FB070-42D8-467F-B964-C1CEE8C7C5F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F773340F-EB6D-4816-BED8-3A0AF6B8BA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1" y="435919"/>
            <a:ext cx="8139178" cy="486000"/>
          </a:xfrm>
          <a:prstGeom prst="rect">
            <a:avLst/>
          </a:prstGeom>
        </p:spPr>
        <p:txBody>
          <a:bodyPr vert="horz" lIns="101600" tIns="38100" rIns="76200" bIns="38100" anchor="ctr" anchorCtr="0"/>
          <a:lstStyle>
            <a:lvl1pPr marL="0" lvl="0" algn="l" defTabSz="342900">
              <a:lnSpc>
                <a:spcPct val="100000"/>
              </a:lnSpc>
              <a:buNone/>
              <a:defRPr lang="zh-CN" altLang="en-US" sz="2400" b="1" i="0" u="none" strike="noStrike" kern="1200" spc="75" baseline="0">
                <a:solidFill>
                  <a:schemeClr val="tx1"/>
                </a:solidFill>
                <a:latin typeface="阿里巴巴普惠体 2.0 55 Regular"/>
                <a:ea typeface="阿里巴巴普惠体 2.0 55 Regular"/>
              </a:defRPr>
            </a:lvl1pPr>
          </a:lstStyle>
          <a:p>
            <a:pPr lvl="0"/>
            <a: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fld id="{C9C908D9-34A0-49D8-A089-37427CAD43EA}" type="slidenum">
              <a:rPr lang="zh-CN" altLang="en-US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>
            <a:normAutofit/>
          </a:bodyPr>
          <a:lstStyle>
            <a:lvl1pPr lvl="0">
              <a:defRPr sz="1800">
                <a:latin typeface="阿里巴巴普惠体 2.0 55 Regular"/>
                <a:ea typeface="阿里巴巴普惠体 2.0 55 Regular"/>
              </a:defRPr>
            </a:lvl1pPr>
            <a:lvl2pPr lvl="1">
              <a:defRPr sz="1800"/>
            </a:lvl2pPr>
            <a:lvl3pPr lvl="2">
              <a:defRPr sz="18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B4B304B3-D5E9-4FD0-870B-8AA2197733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CAD520C1-89A0-48CA-B28C-F9332D4CF29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CC5E2EC2-8E4B-4AAD-A9B8-9003B78150F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64539AE5-3E4D-4DFE-AB27-137EFAB955EE}" type="slidenum">
              <a:rPr lang="zh-CN" altLang="en-US"/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395288" y="253060"/>
            <a:ext cx="329201" cy="329862"/>
            <a:chOff x="395288" y="253060"/>
            <a:chExt cx="329201" cy="329862"/>
          </a:xfrm>
        </p:grpSpPr>
        <p:sp>
          <p:nvSpPr>
            <p:cNvPr id="6" name="平行四边形 5"/>
            <p:cNvSpPr/>
            <p:nvPr/>
          </p:nvSpPr>
          <p:spPr>
            <a:xfrm>
              <a:off x="395288" y="253060"/>
              <a:ext cx="238923" cy="266053"/>
            </a:xfrm>
            <a:prstGeom prst="parallelogram">
              <a:avLst/>
            </a:prstGeom>
            <a:gradFill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rgbClr val="2599FF">
                    <a:alpha val="38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marL="0" lvl="0" indent="0" algn="ctr" defTabSz="30988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87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阿里巴巴普惠体 2.0 55 Regular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10800000">
              <a:off x="485566" y="316869"/>
              <a:ext cx="238923" cy="266053"/>
            </a:xfrm>
            <a:prstGeom prst="parallelogram">
              <a:avLst/>
            </a:prstGeom>
            <a:gradFill>
              <a:gsLst>
                <a:gs pos="0">
                  <a:schemeClr val="accent1">
                    <a:alpha val="0"/>
                    <a:lumMod val="5000"/>
                    <a:lumOff val="95000"/>
                  </a:schemeClr>
                </a:gs>
                <a:gs pos="100000">
                  <a:srgbClr val="2599FF"/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marL="0" lvl="0" indent="0" algn="ctr" defTabSz="30988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87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阿里巴巴普惠体 2.0 55 Regular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1323" y="253060"/>
            <a:ext cx="1092772" cy="2232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DE09A5EC-8AB7-4BB3-8AFA-0547E117E3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6C810F80-D2F6-4F7F-A912-56D50CC30F8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C8859F4A-49DD-4474-BE77-76C8635263C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C666E1D6-6CDA-4244-BE78-A1C3E40FF4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F4AFA9C3-C2A6-4506-B80A-E0E95BDCAB7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A667D188-5150-4777-B7DD-E4EC604AED8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07366B28-BCC0-4925-8D03-4CD0C046C9F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616098F5-AB76-4595-9769-9B301089D5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fld id="{5E8408EC-8123-4DCC-8EE6-E859DB7AFBBC}" type="slidenum">
              <a:rPr lang="zh-CN" altLang="en-US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0079" y="545783"/>
            <a:ext cx="2948940" cy="836295"/>
          </a:xfrm>
          <a:prstGeom prst="rect">
            <a:avLst/>
          </a:prstGeom>
        </p:spPr>
        <p:txBody>
          <a:bodyPr anchor="ctr" anchorCtr="0"/>
          <a:lstStyle>
            <a:lvl1pPr lvl="0">
              <a:defRPr sz="2400">
                <a:latin typeface="阿里巴巴普惠体 2.0 55 Regular"/>
                <a:ea typeface="阿里巴巴普惠体 2.0 55 Regular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853815" y="545783"/>
            <a:ext cx="4629150" cy="4052411"/>
          </a:xfrm>
          <a:prstGeom prst="rect">
            <a:avLst/>
          </a:prstGeom>
        </p:spPr>
        <p:txBody>
          <a:bodyPr/>
          <a:lstStyle>
            <a:lvl1pPr lvl="0">
              <a:defRPr sz="1800">
                <a:latin typeface="阿里巴巴普惠体 2.0 55 Regular"/>
                <a:ea typeface="阿里巴巴普惠体 2.0 55 Regular"/>
              </a:defRPr>
            </a:lvl1pPr>
            <a:lvl2pPr marL="342900" lvl="1" indent="0">
              <a:buNone/>
              <a:defRPr sz="1800">
                <a:latin typeface="微软雅黑"/>
                <a:ea typeface="微软雅黑"/>
              </a:defRPr>
            </a:lvl2pPr>
            <a:lvl3pPr lvl="2">
              <a:defRPr sz="1800">
                <a:latin typeface="微软雅黑"/>
                <a:ea typeface="微软雅黑"/>
              </a:defRPr>
            </a:lvl3pPr>
            <a:lvl4pPr lvl="3">
              <a:defRPr sz="1800">
                <a:latin typeface="微软雅黑"/>
                <a:ea typeface="微软雅黑"/>
              </a:defRPr>
            </a:lvl4pPr>
            <a:lvl5pPr lvl="4">
              <a:defRPr sz="1800">
                <a:latin typeface="微软雅黑"/>
                <a:ea typeface="微软雅黑"/>
              </a:defRPr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2" hasCustomPrompt="1"/>
          </p:nvPr>
        </p:nvSpPr>
        <p:spPr>
          <a:xfrm>
            <a:off x="630079" y="1679734"/>
            <a:ext cx="2948940" cy="2918936"/>
          </a:xfrm>
          <a:prstGeom prst="rect">
            <a:avLst/>
          </a:prstGeom>
        </p:spPr>
        <p:txBody>
          <a:bodyPr/>
          <a:lstStyle>
            <a:lvl1pPr marL="257175" lvl="0" indent="-257175">
              <a:buFont typeface="Arial" panose="020B0604020202090204" pitchFamily="34" charset="0"/>
              <a:buChar char="•"/>
              <a:defRPr sz="1800">
                <a:latin typeface="阿里巴巴普惠体 2.0 55 Regular"/>
                <a:ea typeface="阿里巴巴普惠体 2.0 55 Regular"/>
              </a:defRPr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fld id="{8F805A96-30C9-4539-95F4-74FA7606B7C1}" type="slidenum">
              <a:rPr lang="zh-CN" altLang="en-US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502444" y="4203859"/>
            <a:ext cx="8139113" cy="418624"/>
          </a:xfrm>
          <a:prstGeom prst="rect">
            <a:avLst/>
          </a:prstGeom>
        </p:spPr>
        <p:txBody>
          <a:bodyPr/>
          <a:lstStyle>
            <a:lvl1pPr lvl="0">
              <a:defRPr b="0">
                <a:latin typeface="阿里巴巴普惠体 2.0 55 Regular"/>
                <a:ea typeface="阿里巴巴普惠体 2.0 55 Regular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02444" y="481012"/>
            <a:ext cx="8139113" cy="3417094"/>
          </a:xfrm>
          <a:prstGeom prst="rect">
            <a:avLst/>
          </a:prstGeom>
        </p:spPr>
        <p:txBody>
          <a:bodyPr vert="horz" lIns="101600" tIns="0" rIns="82550" bIns="0"/>
          <a:lstStyle>
            <a:lvl1pPr marL="171450" lvl="0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55 Regular"/>
                <a:ea typeface="阿里巴巴普惠体 2.0 55 Regular"/>
              </a:defRPr>
            </a:lvl1pPr>
            <a:lvl2pPr marL="342900" lvl="1" indent="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None/>
              <a:tabLst>
                <a:tab pos="603250" algn="l"/>
              </a:tabLst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2pPr>
            <a:lvl3pPr marL="857250" lvl="2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3pPr>
            <a:lvl4pPr marL="1200150" lvl="3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4pPr>
            <a:lvl5pPr marL="1543050" lvl="4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fld id="{8387F470-6DED-486E-8EB5-19DA82C45C10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7334" cy="5151120"/>
          </a:xfrm>
          <a:prstGeom prst="rect">
            <a:avLst/>
          </a:prstGeom>
        </p:spPr>
        <p:txBody>
          <a:bodyPr vert="horz" lIns="101600" tIns="0" rIns="82550" bIns="0"/>
          <a:lstStyle>
            <a:lvl1pPr marL="171450" lvl="0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55 Regular"/>
                <a:ea typeface="阿里巴巴普惠体 2.0 55 Regular"/>
              </a:defRPr>
            </a:lvl1pPr>
            <a:lvl2pPr marL="342900" lvl="1" indent="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None/>
              <a:tabLst>
                <a:tab pos="603250" algn="l"/>
              </a:tabLst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2pPr>
            <a:lvl3pPr marL="857250" lvl="2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3pPr>
            <a:lvl4pPr marL="1200150" lvl="3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4pPr>
            <a:lvl5pPr marL="1543050" lvl="4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fld id="{EB8FB380-7EA5-4AA7-BAEE-28B2CF7469DF}" type="slidenum">
              <a:rPr lang="zh-CN" altLang="en-US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2" hasCustomPrompt="1"/>
          </p:nvPr>
        </p:nvSpPr>
        <p:spPr>
          <a:xfrm>
            <a:off x="350996" y="423863"/>
            <a:ext cx="4050030" cy="4295775"/>
          </a:xfrm>
          <a:prstGeom prst="rect">
            <a:avLst/>
          </a:prstGeom>
        </p:spPr>
        <p:txBody>
          <a:bodyPr vert="horz" lIns="101600" tIns="0" rIns="82550" bIns="0"/>
          <a:lstStyle>
            <a:lvl1pPr marL="171450" lvl="0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55 Regular"/>
                <a:ea typeface="阿里巴巴普惠体 2.0 55 Regular"/>
              </a:defRPr>
            </a:lvl1pPr>
            <a:lvl2pPr marL="514350" lvl="1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tabLst>
                <a:tab pos="603250" algn="l"/>
              </a:tabLst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2pPr>
            <a:lvl3pPr marL="857250" lvl="2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3pPr>
            <a:lvl4pPr marL="1200150" lvl="3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4pPr>
            <a:lvl5pPr marL="1543050" lvl="4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3" hasCustomPrompt="1"/>
          </p:nvPr>
        </p:nvSpPr>
        <p:spPr>
          <a:xfrm>
            <a:off x="4715828" y="423863"/>
            <a:ext cx="4050030" cy="4295775"/>
          </a:xfrm>
          <a:prstGeom prst="rect">
            <a:avLst/>
          </a:prstGeom>
        </p:spPr>
        <p:txBody>
          <a:bodyPr vert="horz" lIns="101600" tIns="0" rIns="82550" bIns="0"/>
          <a:lstStyle>
            <a:lvl1pPr marL="171450" lvl="0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55 Regular"/>
                <a:ea typeface="阿里巴巴普惠体 2.0 55 Regular"/>
              </a:defRPr>
            </a:lvl1pPr>
            <a:lvl2pPr marL="514350" lvl="1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tabLst>
                <a:tab pos="603250" algn="l"/>
              </a:tabLst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2pPr>
            <a:lvl3pPr marL="857250" lvl="2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3pPr>
            <a:lvl4pPr marL="1200150" lvl="3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4pPr>
            <a:lvl5pPr marL="1543050" lvl="4" indent="-171450" algn="l" defTabSz="342900">
              <a:lnSpc>
                <a:spcPct val="130000"/>
              </a:lnSpc>
              <a:spcBef>
                <a:spcPct val="1000"/>
              </a:spcBef>
              <a:spcAft>
                <a:spcPts val="375"/>
              </a:spcAft>
              <a:buFont typeface="Arial" panose="020B0604020202090204" pitchFamily="34" charset="0"/>
              <a:buChar char="•"/>
              <a:defRPr lang="zh-CN" altLang="en-US" sz="1800" b="0" i="0" u="none" strike="noStrike" kern="1200" spc="56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t>单击此处编辑正文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fld id="{F431DBE1-6A97-491A-90A2-23363B406F6E}" type="slidenum">
              <a:rPr lang="zh-CN" altLang="en-US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1" y="467693"/>
            <a:ext cx="8139178" cy="674375"/>
          </a:xfrm>
          <a:prstGeom prst="rect">
            <a:avLst/>
          </a:prstGeom>
        </p:spPr>
        <p:txBody>
          <a:bodyPr vert="horz" lIns="101600" tIns="38100" rIns="25400" bIns="38100" anchor="ctr" anchorCtr="0"/>
          <a:lstStyle>
            <a:lvl1pPr marL="0" lvl="0" algn="ctr" defTabSz="342900">
              <a:lnSpc>
                <a:spcPct val="100000"/>
              </a:lnSpc>
              <a:buNone/>
              <a:defRPr lang="zh-CN" altLang="en-US" sz="2400" b="0" i="0" u="none" strike="noStrike" kern="1200" spc="225" baseline="0">
                <a:solidFill>
                  <a:schemeClr val="tx1"/>
                </a:solidFill>
                <a:effectLst/>
                <a:latin typeface="阿里巴巴普惠体 2.0 55 Regular"/>
                <a:ea typeface="阿里巴巴普惠体 2.0 55 Regular"/>
              </a:defRPr>
            </a:lvl1pPr>
          </a:lstStyle>
          <a:p>
            <a:pPr lvl="0"/>
            <a: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阿里巴巴普惠体 2.0 55 Regular"/>
                <a:ea typeface="阿里巴巴普惠体 2.0 55 Regular"/>
              </a:defRPr>
            </a:lvl1pPr>
          </a:lstStyle>
          <a:p>
            <a:fld id="{8B54AD48-BD83-4473-9955-1D33D26E4A81}" type="slidenum">
              <a:rPr lang="zh-CN" altLang="en-US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76051" y="118935"/>
            <a:ext cx="1815017" cy="3707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005" y="2268887"/>
            <a:ext cx="7833990" cy="605727"/>
          </a:xfrm>
          <a:prstGeom prst="rect">
            <a:avLst/>
          </a:prstGeom>
        </p:spPr>
        <p:txBody>
          <a:bodyPr/>
          <a:lstStyle>
            <a:lvl1pPr lvl="0" algn="ctr">
              <a:defRPr>
                <a:solidFill>
                  <a:schemeClr val="bg1"/>
                </a:solidFill>
                <a:latin typeface="阿里巴巴普惠体 2.0 55 Regular"/>
                <a:ea typeface="阿里巴巴普惠体 2.0 55 Regular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0"/>
          </p:nvPr>
        </p:nvSpPr>
        <p:spPr>
          <a:xfrm>
            <a:off x="8521851" y="4861753"/>
            <a:ext cx="436441" cy="176972"/>
          </a:xfrm>
          <a:prstGeom prst="rect">
            <a:avLst/>
          </a:prstGeom>
        </p:spPr>
        <p:txBody>
          <a:bodyPr/>
          <a:lstStyle>
            <a:lvl1pPr lvl="0">
              <a:defRPr>
                <a:solidFill>
                  <a:schemeClr val="bg1"/>
                </a:solidFill>
                <a:ea typeface="阿里巴巴普惠体 2.0 55 Regular"/>
              </a:defRPr>
            </a:lvl1pPr>
          </a:lstStyle>
          <a:p>
            <a:fld id="{E703DD92-FCD5-43D8-95C1-19FE0C628B41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 sz="3750">
              <a:solidFill>
                <a:schemeClr val="lt1"/>
              </a:solidFill>
              <a:ea typeface="阿里巴巴普惠体 2.0 55 Regula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lvl="0" algn="l" defTabSz="685800">
        <a:lnSpc>
          <a:spcPct val="100000"/>
        </a:lnSpc>
        <a:spcBef>
          <a:spcPct val="0"/>
        </a:spcBef>
        <a:buNone/>
        <a:defRPr sz="2100" b="1" u="none" strike="noStrike" kern="1200" spc="75">
          <a:solidFill>
            <a:schemeClr val="tx1"/>
          </a:solidFill>
          <a:latin typeface="微软雅黑"/>
          <a:ea typeface="微软雅黑"/>
        </a:defRPr>
      </a:lvl1pPr>
    </p:titleStyle>
    <p:bodyStyle>
      <a:lvl1pPr marL="171450" lvl="0" indent="-171450" algn="l" defTabSz="685800">
        <a:lnSpc>
          <a:spcPct val="130000"/>
        </a:lnSpc>
        <a:spcBef>
          <a:spcPct val="1000"/>
        </a:spcBef>
        <a:spcAft>
          <a:spcPts val="375"/>
        </a:spcAft>
        <a:buFont typeface="Arial" panose="020B0604020202090204" pitchFamily="34" charset="0"/>
        <a:buChar char="•"/>
        <a:defRPr sz="1200" u="none" strike="noStrike" kern="1200" spc="56" baseline="0">
          <a:solidFill>
            <a:schemeClr val="tx1"/>
          </a:solidFill>
          <a:latin typeface="微软雅黑"/>
          <a:ea typeface="微软雅黑"/>
        </a:defRPr>
      </a:lvl1pPr>
      <a:lvl2pPr marL="514350" lvl="1" indent="-171450" algn="l" defTabSz="685800">
        <a:lnSpc>
          <a:spcPct val="130000"/>
        </a:lnSpc>
        <a:spcBef>
          <a:spcPct val="1000"/>
        </a:spcBef>
        <a:spcAft>
          <a:spcPts val="375"/>
        </a:spcAft>
        <a:buFont typeface="Arial" panose="020B0604020202090204" pitchFamily="34" charset="0"/>
        <a:buChar char="•"/>
        <a:tabLst>
          <a:tab pos="1207135" algn="l"/>
        </a:tabLst>
        <a:defRPr sz="1200" u="none" strike="noStrike" kern="1200" spc="56" baseline="0">
          <a:solidFill>
            <a:schemeClr val="tx1"/>
          </a:solidFill>
          <a:latin typeface="微软雅黑"/>
          <a:ea typeface="微软雅黑"/>
        </a:defRPr>
      </a:lvl2pPr>
      <a:lvl3pPr marL="857250" lvl="2" indent="-171450" algn="l" defTabSz="685800">
        <a:lnSpc>
          <a:spcPct val="130000"/>
        </a:lnSpc>
        <a:spcBef>
          <a:spcPct val="1000"/>
        </a:spcBef>
        <a:spcAft>
          <a:spcPts val="375"/>
        </a:spcAft>
        <a:buFont typeface="Arial" panose="020B0604020202090204" pitchFamily="34" charset="0"/>
        <a:buChar char="•"/>
        <a:defRPr sz="1200" u="none" strike="noStrike" kern="1200" spc="56" baseline="0">
          <a:solidFill>
            <a:schemeClr val="tx1"/>
          </a:solidFill>
          <a:latin typeface="微软雅黑"/>
          <a:ea typeface="微软雅黑"/>
        </a:defRPr>
      </a:lvl3pPr>
      <a:lvl4pPr marL="1200150" lvl="3" indent="-171450" algn="l" defTabSz="685800">
        <a:lnSpc>
          <a:spcPct val="130000"/>
        </a:lnSpc>
        <a:spcBef>
          <a:spcPct val="1000"/>
        </a:spcBef>
        <a:spcAft>
          <a:spcPts val="375"/>
        </a:spcAft>
        <a:buFont typeface="Arial" panose="020B0604020202090204" pitchFamily="34" charset="0"/>
        <a:buChar char="•"/>
        <a:defRPr sz="1200" u="none" strike="noStrike" kern="1200" spc="56" baseline="0">
          <a:solidFill>
            <a:schemeClr val="tx1"/>
          </a:solidFill>
          <a:latin typeface="微软雅黑"/>
          <a:ea typeface="微软雅黑"/>
        </a:defRPr>
      </a:lvl4pPr>
      <a:lvl5pPr marL="1543050" lvl="4" indent="-171450" algn="l" defTabSz="685800">
        <a:lnSpc>
          <a:spcPct val="130000"/>
        </a:lnSpc>
        <a:spcBef>
          <a:spcPct val="1000"/>
        </a:spcBef>
        <a:spcAft>
          <a:spcPts val="375"/>
        </a:spcAft>
        <a:buFont typeface="Arial" panose="020B0604020202090204" pitchFamily="34" charset="0"/>
        <a:buChar char="•"/>
        <a:defRPr sz="1200" u="none" strike="noStrike" kern="1200" spc="56" baseline="0">
          <a:solidFill>
            <a:schemeClr val="tx1"/>
          </a:solidFill>
          <a:latin typeface="微软雅黑"/>
          <a:ea typeface="微软雅黑"/>
        </a:defRPr>
      </a:lvl5pPr>
      <a:lvl6pPr marL="1885950" lvl="5" indent="-171450" algn="l" defTabSz="685800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Arial" panose="020B0604020202090204"/>
          <a:ea typeface="微软雅黑"/>
        </a:defRPr>
      </a:lvl6pPr>
      <a:lvl7pPr marL="2228850" lvl="6" indent="-171450" algn="l" defTabSz="685800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Arial" panose="020B0604020202090204"/>
          <a:ea typeface="微软雅黑"/>
        </a:defRPr>
      </a:lvl7pPr>
      <a:lvl8pPr marL="2571750" lvl="7" indent="-171450" algn="l" defTabSz="685800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Arial" panose="020B0604020202090204"/>
          <a:ea typeface="微软雅黑"/>
        </a:defRPr>
      </a:lvl8pPr>
      <a:lvl9pPr marL="2914650" lvl="8" indent="-171450" algn="l" defTabSz="685800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Arial" panose="020B0604020202090204"/>
          <a:ea typeface="微软雅黑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Arial" panose="020B0604020202090204"/>
          <a:ea typeface="微软雅黑"/>
        </a:defRPr>
      </a:lvl1pPr>
      <a:lvl2pPr marL="342900" lvl="1" algn="l" defTabSz="685800">
        <a:defRPr sz="1350" kern="1200">
          <a:solidFill>
            <a:schemeClr val="tx1"/>
          </a:solidFill>
          <a:latin typeface="Arial" panose="020B0604020202090204"/>
          <a:ea typeface="微软雅黑"/>
        </a:defRPr>
      </a:lvl2pPr>
      <a:lvl3pPr marL="685800" lvl="2" algn="l" defTabSz="685800">
        <a:defRPr sz="1350" kern="1200">
          <a:solidFill>
            <a:schemeClr val="tx1"/>
          </a:solidFill>
          <a:latin typeface="Arial" panose="020B0604020202090204"/>
          <a:ea typeface="微软雅黑"/>
        </a:defRPr>
      </a:lvl3pPr>
      <a:lvl4pPr marL="1028700" lvl="3" algn="l" defTabSz="685800">
        <a:defRPr sz="1350" kern="1200">
          <a:solidFill>
            <a:schemeClr val="tx1"/>
          </a:solidFill>
          <a:latin typeface="Arial" panose="020B0604020202090204"/>
          <a:ea typeface="微软雅黑"/>
        </a:defRPr>
      </a:lvl4pPr>
      <a:lvl5pPr marL="1371600" lvl="4" algn="l" defTabSz="685800">
        <a:defRPr sz="1350" kern="1200">
          <a:solidFill>
            <a:schemeClr val="tx1"/>
          </a:solidFill>
          <a:latin typeface="Arial" panose="020B0604020202090204"/>
          <a:ea typeface="微软雅黑"/>
        </a:defRPr>
      </a:lvl5pPr>
      <a:lvl6pPr marL="1714500" lvl="5" algn="l" defTabSz="685800">
        <a:defRPr sz="1350" kern="1200">
          <a:solidFill>
            <a:schemeClr val="tx1"/>
          </a:solidFill>
          <a:latin typeface="Arial" panose="020B0604020202090204"/>
          <a:ea typeface="微软雅黑"/>
        </a:defRPr>
      </a:lvl6pPr>
      <a:lvl7pPr marL="2057400" lvl="6" algn="l" defTabSz="685800">
        <a:defRPr sz="1350" kern="1200">
          <a:solidFill>
            <a:schemeClr val="tx1"/>
          </a:solidFill>
          <a:latin typeface="Arial" panose="020B0604020202090204"/>
          <a:ea typeface="微软雅黑"/>
        </a:defRPr>
      </a:lvl7pPr>
      <a:lvl8pPr marL="2400300" lvl="7" algn="l" defTabSz="685800">
        <a:defRPr sz="1350" kern="1200">
          <a:solidFill>
            <a:schemeClr val="tx1"/>
          </a:solidFill>
          <a:latin typeface="Arial" panose="020B0604020202090204"/>
          <a:ea typeface="微软雅黑"/>
        </a:defRPr>
      </a:lvl8pPr>
      <a:lvl9pPr marL="2743200" lvl="8" algn="l" defTabSz="685800">
        <a:defRPr sz="1350" kern="1200">
          <a:solidFill>
            <a:schemeClr val="tx1"/>
          </a:solidFill>
          <a:latin typeface="Arial" panose="020B0604020202090204"/>
          <a:ea typeface="微软雅黑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ransition spd="med"/>
  <p:hf hdr="0" ftr="0" dt="0"/>
  <p:txStyles>
    <p:titleStyle>
      <a:lvl1pPr marL="0" lvl="0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spc="0" baseline="0">
          <a:solidFill>
            <a:schemeClr val="tx1"/>
          </a:solidFill>
          <a:latin typeface="微软雅黑"/>
          <a:ea typeface="微软雅黑"/>
        </a:defRPr>
      </a:lvl1pPr>
      <a:lvl2pPr marL="0" lvl="1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65" b="1" i="0" u="none" strike="noStrike" spc="0" baseline="0">
          <a:solidFill>
            <a:srgbClr val="000000"/>
          </a:solidFill>
          <a:latin typeface="微软雅黑"/>
          <a:ea typeface="微软雅黑"/>
        </a:defRPr>
      </a:lvl2pPr>
      <a:lvl3pPr marL="0" lvl="2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65" b="1" i="0" u="none" strike="noStrike" spc="0" baseline="0">
          <a:solidFill>
            <a:srgbClr val="000000"/>
          </a:solidFill>
          <a:latin typeface="微软雅黑"/>
          <a:ea typeface="微软雅黑"/>
        </a:defRPr>
      </a:lvl3pPr>
      <a:lvl4pPr marL="0" lvl="3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65" b="1" i="0" u="none" strike="noStrike" spc="0" baseline="0">
          <a:solidFill>
            <a:srgbClr val="000000"/>
          </a:solidFill>
          <a:latin typeface="微软雅黑"/>
          <a:ea typeface="微软雅黑"/>
        </a:defRPr>
      </a:lvl4pPr>
      <a:lvl5pPr marL="0" lvl="4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65" b="1" i="0" u="none" strike="noStrike" spc="0" baseline="0">
          <a:solidFill>
            <a:srgbClr val="000000"/>
          </a:solidFill>
          <a:latin typeface="微软雅黑"/>
          <a:ea typeface="微软雅黑"/>
        </a:defRPr>
      </a:lvl5pPr>
      <a:lvl6pPr marL="0" lvl="5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65" b="1" i="0" u="none" strike="noStrike" spc="0" baseline="0">
          <a:solidFill>
            <a:srgbClr val="000000"/>
          </a:solidFill>
          <a:latin typeface="微软雅黑"/>
          <a:ea typeface="微软雅黑"/>
        </a:defRPr>
      </a:lvl6pPr>
      <a:lvl7pPr marL="0" lvl="6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65" b="1" i="0" u="none" strike="noStrike" spc="0" baseline="0">
          <a:solidFill>
            <a:srgbClr val="000000"/>
          </a:solidFill>
          <a:latin typeface="微软雅黑"/>
          <a:ea typeface="微软雅黑"/>
        </a:defRPr>
      </a:lvl7pPr>
      <a:lvl8pPr marL="0" lvl="7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65" b="1" i="0" u="none" strike="noStrike" spc="0" baseline="0">
          <a:solidFill>
            <a:srgbClr val="000000"/>
          </a:solidFill>
          <a:latin typeface="微软雅黑"/>
          <a:ea typeface="微软雅黑"/>
        </a:defRPr>
      </a:lvl8pPr>
      <a:lvl9pPr marL="0" lvl="8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65" b="1" i="0" u="none" strike="noStrike" spc="0" baseline="0">
          <a:solidFill>
            <a:srgbClr val="000000"/>
          </a:solidFill>
          <a:latin typeface="微软雅黑"/>
          <a:ea typeface="微软雅黑"/>
        </a:defRPr>
      </a:lvl9pPr>
    </p:titleStyle>
    <p:bodyStyle>
      <a:lvl1pPr marL="0" lvl="0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5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1pPr>
      <a:lvl2pPr marL="0" lvl="1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5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2pPr>
      <a:lvl3pPr marL="0" lvl="2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5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3pPr>
      <a:lvl4pPr marL="0" lvl="3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5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4pPr>
      <a:lvl5pPr marL="0" lvl="4" indent="0" algn="l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5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5pPr>
      <a:lvl6pPr marL="0" lvl="5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50" b="0" i="0" u="none" strike="noStrike" spc="0" baseline="0">
          <a:solidFill>
            <a:srgbClr val="000000"/>
          </a:solidFill>
          <a:latin typeface="Arial" panose="020B0604020202090204"/>
          <a:ea typeface="微软雅黑"/>
        </a:defRPr>
      </a:lvl6pPr>
      <a:lvl7pPr marL="0" lvl="6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50" b="0" i="0" u="none" strike="noStrike" spc="0" baseline="0">
          <a:solidFill>
            <a:srgbClr val="000000"/>
          </a:solidFill>
          <a:latin typeface="Arial" panose="020B0604020202090204"/>
          <a:ea typeface="微软雅黑"/>
        </a:defRPr>
      </a:lvl7pPr>
      <a:lvl8pPr marL="0" lvl="7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50" b="0" i="0" u="none" strike="noStrike" spc="0" baseline="0">
          <a:solidFill>
            <a:srgbClr val="000000"/>
          </a:solidFill>
          <a:latin typeface="Arial" panose="020B0604020202090204"/>
          <a:ea typeface="微软雅黑"/>
        </a:defRPr>
      </a:lvl8pPr>
      <a:lvl9pPr marL="0" lvl="8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50" b="0" i="0" u="none" strike="noStrike" spc="0" baseline="0">
          <a:solidFill>
            <a:srgbClr val="000000"/>
          </a:solidFill>
          <a:latin typeface="Arial" panose="020B0604020202090204"/>
          <a:ea typeface="微软雅黑"/>
        </a:defRPr>
      </a:lvl9pPr>
    </p:bodyStyle>
    <p:otherStyle>
      <a:lvl1pPr marL="0" lvl="0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1pPr>
      <a:lvl2pPr marL="0" lvl="1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2pPr>
      <a:lvl3pPr marL="0" lvl="2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3pPr>
      <a:lvl4pPr marL="0" lvl="3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4pPr>
      <a:lvl5pPr marL="0" lvl="4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5pPr>
      <a:lvl6pPr marL="0" lvl="5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6pPr>
      <a:lvl7pPr marL="0" lvl="6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7pPr>
      <a:lvl8pPr marL="0" lvl="7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8pPr>
      <a:lvl9pPr marL="0" lvl="8" indent="0" algn="ctr" defTabSz="30988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spc="0" baseline="0">
          <a:solidFill>
            <a:schemeClr val="tx1"/>
          </a:solidFill>
          <a:latin typeface="Arial" panose="020B0604020202090204"/>
          <a:ea typeface="微软雅黑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900">
                <a:solidFill>
                  <a:schemeClr val="tx1">
                    <a:tint val="75000"/>
                  </a:schemeClr>
                </a:solidFill>
                <a:latin typeface="阿里巴巴普惠体 2.0 55 Regular"/>
              </a:defRPr>
            </a:lvl1pPr>
          </a:lstStyle>
          <a:p>
            <a:fld id="{48D67AE3-7FDE-4BFC-B32C-17F7BAAFE67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900">
                <a:solidFill>
                  <a:schemeClr val="tx1">
                    <a:tint val="75000"/>
                  </a:schemeClr>
                </a:solidFill>
                <a:latin typeface="阿里巴巴普惠体 2.0 55 Regular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900">
                <a:solidFill>
                  <a:schemeClr val="tx1">
                    <a:tint val="75000"/>
                  </a:schemeClr>
                </a:solidFill>
                <a:latin typeface="阿里巴巴普惠体 2.0 55 Regular"/>
              </a:defRPr>
            </a:lvl1pPr>
          </a:lstStyle>
          <a:p>
            <a:fld id="{6B137E37-2E35-4703-B589-1C32446BEB5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阿里巴巴普惠体 2.0 55 Regular"/>
          <a:ea typeface="思源黑体 CN Bold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阿里巴巴普惠体 2.0 55 Regular"/>
          <a:ea typeface="思源黑体 CN Regular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阿里巴巴普惠体 2.0 55 Regular"/>
          <a:ea typeface="思源黑体 CN Regular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阿里巴巴普惠体 2.0 55 Regular"/>
          <a:ea typeface="思源黑体 CN Regular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阿里巴巴普惠体 2.0 55 Regular"/>
          <a:ea typeface="思源黑体 CN Regular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阿里巴巴普惠体 2.0 55 Regular"/>
          <a:ea typeface="思源黑体 CN Regular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Roboto Regular"/>
          <a:ea typeface="思源黑体 CN Regular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Roboto Regular"/>
          <a:ea typeface="思源黑体 CN Regular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Roboto Regular"/>
          <a:ea typeface="思源黑体 CN Regular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Roboto Regular"/>
          <a:ea typeface="思源黑体 CN Regular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Roboto Regular"/>
          <a:ea typeface="思源黑体 CN Regular"/>
        </a:defRPr>
      </a:lvl1pPr>
      <a:lvl2pPr marL="342900" lvl="1" algn="l" defTabSz="685800">
        <a:defRPr sz="1350" kern="1200">
          <a:solidFill>
            <a:schemeClr val="tx1"/>
          </a:solidFill>
          <a:latin typeface="Roboto Regular"/>
          <a:ea typeface="思源黑体 CN Regular"/>
        </a:defRPr>
      </a:lvl2pPr>
      <a:lvl3pPr marL="685800" lvl="2" algn="l" defTabSz="685800">
        <a:defRPr sz="1350" kern="1200">
          <a:solidFill>
            <a:schemeClr val="tx1"/>
          </a:solidFill>
          <a:latin typeface="Roboto Regular"/>
          <a:ea typeface="思源黑体 CN Regular"/>
        </a:defRPr>
      </a:lvl3pPr>
      <a:lvl4pPr marL="1028700" lvl="3" algn="l" defTabSz="685800">
        <a:defRPr sz="1350" kern="1200">
          <a:solidFill>
            <a:schemeClr val="tx1"/>
          </a:solidFill>
          <a:latin typeface="Roboto Regular"/>
          <a:ea typeface="思源黑体 CN Regular"/>
        </a:defRPr>
      </a:lvl4pPr>
      <a:lvl5pPr marL="1371600" lvl="4" algn="l" defTabSz="685800">
        <a:defRPr sz="1350" kern="1200">
          <a:solidFill>
            <a:schemeClr val="tx1"/>
          </a:solidFill>
          <a:latin typeface="Roboto Regular"/>
          <a:ea typeface="思源黑体 CN Regular"/>
        </a:defRPr>
      </a:lvl5pPr>
      <a:lvl6pPr marL="1714500" lvl="5" algn="l" defTabSz="685800">
        <a:defRPr sz="1350" kern="1200">
          <a:solidFill>
            <a:schemeClr val="tx1"/>
          </a:solidFill>
          <a:latin typeface="Roboto Regular"/>
          <a:ea typeface="思源黑体 CN Regular"/>
        </a:defRPr>
      </a:lvl6pPr>
      <a:lvl7pPr marL="2057400" lvl="6" algn="l" defTabSz="685800">
        <a:defRPr sz="1350" kern="1200">
          <a:solidFill>
            <a:schemeClr val="tx1"/>
          </a:solidFill>
          <a:latin typeface="Roboto Regular"/>
          <a:ea typeface="思源黑体 CN Regular"/>
        </a:defRPr>
      </a:lvl7pPr>
      <a:lvl8pPr marL="2400300" lvl="7" algn="l" defTabSz="685800">
        <a:defRPr sz="1350" kern="1200">
          <a:solidFill>
            <a:schemeClr val="tx1"/>
          </a:solidFill>
          <a:latin typeface="Roboto Regular"/>
          <a:ea typeface="思源黑体 CN Regular"/>
        </a:defRPr>
      </a:lvl8pPr>
      <a:lvl9pPr marL="2743200" lvl="8" algn="l" defTabSz="685800">
        <a:defRPr sz="1350" kern="1200">
          <a:solidFill>
            <a:schemeClr val="tx1"/>
          </a:solidFill>
          <a:latin typeface="Roboto Regular"/>
          <a:ea typeface="思源黑体 CN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67.png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14.svg"/><Relationship Id="rId7" Type="http://schemas.openxmlformats.org/officeDocument/2006/relationships/image" Target="../media/image76.png"/><Relationship Id="rId6" Type="http://schemas.openxmlformats.org/officeDocument/2006/relationships/image" Target="../media/image13.svg"/><Relationship Id="rId5" Type="http://schemas.openxmlformats.org/officeDocument/2006/relationships/image" Target="../media/image75.png"/><Relationship Id="rId4" Type="http://schemas.openxmlformats.org/officeDocument/2006/relationships/image" Target="../media/image12.svg"/><Relationship Id="rId3" Type="http://schemas.openxmlformats.org/officeDocument/2006/relationships/image" Target="../media/image74.png"/><Relationship Id="rId2" Type="http://schemas.openxmlformats.org/officeDocument/2006/relationships/image" Target="../media/image11.svg"/><Relationship Id="rId10" Type="http://schemas.openxmlformats.org/officeDocument/2006/relationships/notesSlide" Target="../notesSlides/notesSlide21.xml"/><Relationship Id="rId1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22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5.svg"/><Relationship Id="rId1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3" Type="http://schemas.openxmlformats.org/officeDocument/2006/relationships/slideLayout" Target="../slideLayouts/slideLayout21.xml"/><Relationship Id="rId12" Type="http://schemas.openxmlformats.org/officeDocument/2006/relationships/image" Target="../media/image89.png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slideLayout" Target="../slideLayouts/slideLayout21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38.png"/><Relationship Id="rId7" Type="http://schemas.openxmlformats.org/officeDocument/2006/relationships/image" Target="../media/image3.svg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36.png"/><Relationship Id="rId3" Type="http://schemas.openxmlformats.org/officeDocument/2006/relationships/image" Target="../media/image1.svg"/><Relationship Id="rId23" Type="http://schemas.openxmlformats.org/officeDocument/2006/relationships/notesSlide" Target="../notesSlides/notesSlide6.xml"/><Relationship Id="rId22" Type="http://schemas.openxmlformats.org/officeDocument/2006/relationships/slideLayout" Target="../slideLayouts/slideLayout21.xml"/><Relationship Id="rId21" Type="http://schemas.openxmlformats.org/officeDocument/2006/relationships/image" Target="../media/image10.svg"/><Relationship Id="rId20" Type="http://schemas.openxmlformats.org/officeDocument/2006/relationships/image" Target="../media/image44.png"/><Relationship Id="rId2" Type="http://schemas.openxmlformats.org/officeDocument/2006/relationships/image" Target="../media/image35.png"/><Relationship Id="rId19" Type="http://schemas.openxmlformats.org/officeDocument/2006/relationships/image" Target="../media/image9.svg"/><Relationship Id="rId18" Type="http://schemas.openxmlformats.org/officeDocument/2006/relationships/image" Target="../media/image43.png"/><Relationship Id="rId17" Type="http://schemas.openxmlformats.org/officeDocument/2006/relationships/image" Target="../media/image8.svg"/><Relationship Id="rId16" Type="http://schemas.openxmlformats.org/officeDocument/2006/relationships/image" Target="../media/image42.png"/><Relationship Id="rId15" Type="http://schemas.openxmlformats.org/officeDocument/2006/relationships/image" Target="../media/image7.svg"/><Relationship Id="rId14" Type="http://schemas.openxmlformats.org/officeDocument/2006/relationships/image" Target="../media/image41.png"/><Relationship Id="rId13" Type="http://schemas.openxmlformats.org/officeDocument/2006/relationships/image" Target="../media/image6.svg"/><Relationship Id="rId12" Type="http://schemas.openxmlformats.org/officeDocument/2006/relationships/image" Target="../media/image40.png"/><Relationship Id="rId11" Type="http://schemas.openxmlformats.org/officeDocument/2006/relationships/image" Target="../media/image5.svg"/><Relationship Id="rId10" Type="http://schemas.openxmlformats.org/officeDocument/2006/relationships/image" Target="../media/image39.png"/><Relationship Id="rId1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pPr algn="l"/>
            <a:endParaRPr lang="en-US" altLang="en-US" sz="415">
              <a:ea typeface="阿里巴巴普惠体 2.0 55 Regular"/>
            </a:endParaRPr>
          </a:p>
          <a:p>
            <a:pPr>
              <a:buClr>
                <a:srgbClr val="FFFFFF"/>
              </a:buClr>
            </a:pPr>
            <a:r>
              <a:rPr lang="en-US" altLang="en-US" sz="705">
                <a:solidFill>
                  <a:srgbClr val="FFFFFF"/>
                </a:solidFill>
                <a:ea typeface="阿里巴巴普惠体 2.0 55 Regular"/>
              </a:rPr>
              <a:t>BBAAD9C20180234D78E509342D30BE3092B9B20119416B80AED98330B1ED2B8BAB4BB638F16BFB0C22B92F089846D9ECD7F9218AC1D0EBD11B5EC276313E3FD324F9DF3D3E2DE957A4F62ED768F24C557662EDA3715937D0D8FBE19A60CD5C08D9E6209A0EB</a:t>
            </a:r>
            <a:endParaRPr lang="en-US" altLang="en-US" sz="705">
              <a:solidFill>
                <a:srgbClr val="FFFFFF"/>
              </a:solidFill>
              <a:ea typeface="阿里巴巴普惠体 2.0 55 Regular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1579" y="2748674"/>
            <a:ext cx="3668550" cy="248907"/>
          </a:xfrm>
          <a:prstGeom prst="rect">
            <a:avLst/>
          </a:prstGeom>
          <a:noFill/>
          <a:ln>
            <a:noFill/>
          </a:ln>
          <a:effectLst/>
        </p:spPr>
        <p:txBody>
          <a:bodyPr rot="0" vert="horz" wrap="square" lIns="50800" tIns="50800" rIns="50800" bIns="50800" numCol="1" spcCol="38100" anchor="ctr" anchorCtr="0"/>
          <a:lstStyle/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>
                <a:solidFill>
                  <a:srgbClr val="2391FF"/>
                </a:solidFill>
                <a:latin typeface="阿里巴巴普惠体 2.0 65 Medium"/>
                <a:ea typeface="阿里巴巴普惠体 2.0 65 Medium"/>
              </a:rPr>
              <a:t>Advanced  FinTech  AI  Competition</a:t>
            </a:r>
            <a:endParaRPr lang="zh-CN" altLang="en-US" sz="1600">
              <a:solidFill>
                <a:srgbClr val="2391FF"/>
              </a:solidFill>
              <a:latin typeface="阿里巴巴普惠体 2.0 65 Medium"/>
              <a:ea typeface="阿里巴巴普惠体 2.0 65 Medium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alphaModFix amt="23000"/>
          </a:blip>
          <a:stretch>
            <a:fillRect/>
          </a:stretch>
        </p:blipFill>
        <p:spPr>
          <a:xfrm>
            <a:off x="0" y="2664081"/>
            <a:ext cx="9144000" cy="2479419"/>
          </a:xfrm>
          <a:prstGeom prst="rect">
            <a:avLst/>
          </a:prstGeom>
        </p:spPr>
      </p:pic>
      <p:sp>
        <p:nvSpPr>
          <p:cNvPr id="5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415" b="0" i="0" u="none" strike="noStrike" kern="0" spc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90204"/>
              <a:ea typeface="阿里巴巴普惠体 2.0 55 Regular"/>
            </a:endParaRPr>
          </a:p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lang="en-US" altLang="en-US" sz="70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阿里巴巴普惠体 2.0 55 Regular"/>
              </a:rPr>
              <a:t>BBAAD9C20180234D78E509342D30BE3092B9B20119416B80AED98330B1ED2B8BAB4BB638F16BFB0C22B92F089846D9ECD7F9218AC1D0EBD11B5EC276313E3FD324F9DF3D3E2DE957A4F62ED768F24C557662EDA3715937D0D8FBE19A60CD5C08D9E6209A0EB</a:t>
            </a:r>
            <a:endParaRPr lang="en-US" altLang="en-US" sz="705" b="0" i="0" u="none" strike="noStrike" kern="0" spc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90204"/>
              <a:ea typeface="阿里巴巴普惠体 2.0 55 Regular"/>
            </a:endParaRPr>
          </a:p>
        </p:txBody>
      </p:sp>
      <p:pic>
        <p:nvPicPr>
          <p:cNvPr id="2" name="image 3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56854" y="3274695"/>
            <a:ext cx="4630293" cy="553974"/>
          </a:xfrm>
          <a:prstGeom prst="rect">
            <a:avLst/>
          </a:prstGeom>
        </p:spPr>
      </p:pic>
      <p:sp>
        <p:nvSpPr>
          <p:cNvPr id="3" name="Object 304"/>
          <p:cNvSpPr txBox="1"/>
          <p:nvPr/>
        </p:nvSpPr>
        <p:spPr>
          <a:xfrm>
            <a:off x="2262251" y="3622803"/>
            <a:ext cx="4619625" cy="561975"/>
          </a:xfrm>
          <a:prstGeom prst="rect">
            <a:avLst/>
          </a:prstGeom>
        </p:spPr>
        <p:txBody>
          <a:bodyPr vert="horz" wrap="square" lIns="0" tIns="0" rIns="0" bIns="0" anchor="ctr" anchorCtr="0"/>
          <a:lstStyle/>
          <a:p>
            <a:pPr lvl="0"/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通过多模态数据集成和大语言模型（LLM）的应用，生成针对个股和行业的投资研报。</a:t>
            </a:r>
            <a:endParaRPr lang="zh-CN" altLang="zh-CN" sz="910" b="0" i="0" strike="noStrike" spc="0">
              <a:ln>
                <a:noFill/>
              </a:ln>
              <a:solidFill>
                <a:srgbClr val="777777"/>
              </a:solidFill>
              <a:effectLst/>
              <a:latin typeface="DengXian"/>
              <a:ea typeface="DengXian"/>
            </a:endParaRPr>
          </a:p>
        </p:txBody>
      </p:sp>
      <p:pic>
        <p:nvPicPr>
          <p:cNvPr id="4" name="image 3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92023" y="3791283"/>
            <a:ext cx="230505" cy="230505"/>
          </a:xfrm>
          <a:prstGeom prst="rect">
            <a:avLst/>
          </a:prstGeom>
        </p:spPr>
      </p:pic>
      <p:pic>
        <p:nvPicPr>
          <p:cNvPr id="6" name="image 3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81193" y="3791283"/>
            <a:ext cx="230505" cy="230505"/>
          </a:xfrm>
          <a:prstGeom prst="rect">
            <a:avLst/>
          </a:prstGeom>
        </p:spPr>
      </p:pic>
      <p:sp>
        <p:nvSpPr>
          <p:cNvPr id="7" name="Object 307"/>
          <p:cNvSpPr txBox="1"/>
          <p:nvPr/>
        </p:nvSpPr>
        <p:spPr>
          <a:xfrm>
            <a:off x="3998595" y="1472279"/>
            <a:ext cx="3385566" cy="1015651"/>
          </a:xfrm>
          <a:prstGeom prst="rect">
            <a:avLst/>
          </a:prstGeom>
          <a:blipFill rotWithShape="1">
            <a:blip r:embed="rId5"/>
            <a:srcRect/>
            <a:stretch>
              <a:fillRect/>
            </a:stretch>
          </a:blipFill>
        </p:spPr>
        <p:txBody>
          <a:bodyPr vert="horz" wrap="square" lIns="0" tIns="0" rIns="0" bIns="0" anchor="ctr" anchorCtr="0"/>
          <a:lstStyle/>
          <a:p>
            <a:pPr algn="l">
              <a:lnSpc>
                <a:spcPct val="100000"/>
              </a:lnSpc>
            </a:pPr>
            <a:r>
              <a:rPr lang="zh-CN" altLang="en-US" sz="6600">
                <a:solidFill>
                  <a:srgbClr val="2254F4"/>
                </a:solidFill>
                <a:latin typeface="DengXian"/>
                <a:ea typeface="DengXian"/>
              </a:rPr>
              <a:t>解决方案</a:t>
            </a:r>
            <a:endParaRPr lang="zh-CN" altLang="en-US" sz="6600">
              <a:latin typeface="DengXian"/>
              <a:ea typeface="DengXian"/>
            </a:endParaRPr>
          </a:p>
        </p:txBody>
      </p:sp>
      <p:pic>
        <p:nvPicPr>
          <p:cNvPr id="9" name="image 3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99689" y="1245536"/>
            <a:ext cx="1122712" cy="1655159"/>
          </a:xfrm>
          <a:prstGeom prst="rect">
            <a:avLst/>
          </a:prstGeom>
        </p:spPr>
      </p:pic>
      <p:pic>
        <p:nvPicPr>
          <p:cNvPr id="10" name="image 30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55219" y="1245536"/>
            <a:ext cx="1122712" cy="1655159"/>
          </a:xfrm>
          <a:prstGeom prst="rect">
            <a:avLst/>
          </a:prstGeom>
        </p:spPr>
      </p:pic>
      <p:pic>
        <p:nvPicPr>
          <p:cNvPr id="11" name="image 3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10750" y="1245536"/>
            <a:ext cx="1122712" cy="1655159"/>
          </a:xfrm>
          <a:prstGeom prst="rect">
            <a:avLst/>
          </a:prstGeom>
        </p:spPr>
      </p:pic>
      <p:sp>
        <p:nvSpPr>
          <p:cNvPr id="13" name="Object 3013"/>
          <p:cNvSpPr txBox="1"/>
          <p:nvPr/>
        </p:nvSpPr>
        <p:spPr>
          <a:xfrm>
            <a:off x="2967263" y="925592"/>
            <a:ext cx="1490663" cy="2247900"/>
          </a:xfrm>
          <a:prstGeom prst="rect">
            <a:avLst/>
          </a:prstGeom>
        </p:spPr>
        <p:txBody>
          <a:bodyPr vert="horz" wrap="square" lIns="0" tIns="0" rIns="0" bIns="0" anchor="ctr" anchorCtr="0"/>
          <a:lstStyle/>
          <a:p>
            <a:pPr algn="l">
              <a:lnSpc>
                <a:spcPct val="100000"/>
              </a:lnSpc>
            </a:pPr>
            <a:r>
              <a:rPr lang="en-US" altLang="zh-CN" sz="15000" b="1">
                <a:solidFill>
                  <a:srgbClr val="2254F4"/>
                </a:solidFill>
                <a:latin typeface="DengXian"/>
                <a:ea typeface="DengXian"/>
              </a:rPr>
              <a:t>3</a:t>
            </a:r>
            <a:endParaRPr lang="zh-CN" altLang="en-US" sz="15000">
              <a:latin typeface="DengXian"/>
              <a:ea typeface="DengXi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金融数据运营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697121" y="1718455"/>
            <a:ext cx="3507066" cy="1819429"/>
          </a:xfrm>
          <a:prstGeom prst="roundRect">
            <a:avLst/>
          </a:prstGeom>
          <a:solidFill>
            <a:srgbClr val="D9EAD3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</a:p>
        </p:txBody>
      </p:sp>
      <p:sp>
        <p:nvSpPr>
          <p:cNvPr id="4" name="文本框 3"/>
          <p:cNvSpPr txBox="1"/>
          <p:nvPr/>
        </p:nvSpPr>
        <p:spPr>
          <a:xfrm>
            <a:off x="3584575" y="1790700"/>
            <a:ext cx="1778000" cy="3048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金融数据运营</a:t>
            </a:r>
            <a:endParaRPr lang="zh-CN" altLang="zh-CN" sz="1400"/>
          </a:p>
        </p:txBody>
      </p:sp>
      <p:sp>
        <p:nvSpPr>
          <p:cNvPr id="5" name="矩形 4"/>
          <p:cNvSpPr/>
          <p:nvPr/>
        </p:nvSpPr>
        <p:spPr>
          <a:xfrm>
            <a:off x="2801938" y="2095500"/>
            <a:ext cx="1571625" cy="976312"/>
          </a:xfrm>
          <a:prstGeom prst="rect">
            <a:avLst/>
          </a:prstGeom>
          <a:noFill/>
          <a:ln w="12700">
            <a:solidFill>
              <a:srgbClr val="5C5C5C"/>
            </a:solidFill>
            <a:prstDash val="sysDot"/>
            <a:miter/>
          </a:ln>
        </p:spPr>
        <p:txBody>
          <a:bodyPr anchor="ctr"/>
          <a:lstStyle/>
          <a:p>
            <a:pPr algn="ctr"/>
          </a:p>
        </p:txBody>
      </p:sp>
      <p:sp>
        <p:nvSpPr>
          <p:cNvPr id="6" name="矩形 5"/>
          <p:cNvSpPr/>
          <p:nvPr/>
        </p:nvSpPr>
        <p:spPr>
          <a:xfrm>
            <a:off x="4489438" y="2095500"/>
            <a:ext cx="1571625" cy="976312"/>
          </a:xfrm>
          <a:prstGeom prst="rect">
            <a:avLst/>
          </a:prstGeom>
          <a:noFill/>
          <a:ln w="12700">
            <a:solidFill>
              <a:srgbClr val="5C5C5C"/>
            </a:solidFill>
            <a:prstDash val="sysDot"/>
            <a:miter/>
          </a:ln>
        </p:spPr>
        <p:txBody>
          <a:bodyPr anchor="ctr"/>
          <a:lstStyle/>
          <a:p>
            <a:pPr algn="ctr"/>
          </a:p>
        </p:txBody>
      </p:sp>
      <p:sp>
        <p:nvSpPr>
          <p:cNvPr id="7" name="文本框 6"/>
          <p:cNvSpPr txBox="1"/>
          <p:nvPr/>
        </p:nvSpPr>
        <p:spPr>
          <a:xfrm>
            <a:off x="2697121" y="2095500"/>
            <a:ext cx="177800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离线数据</a:t>
            </a:r>
            <a:endParaRPr lang="zh-CN" altLang="zh-CN" sz="1000"/>
          </a:p>
        </p:txBody>
      </p:sp>
      <p:sp>
        <p:nvSpPr>
          <p:cNvPr id="8" name="文本框 7"/>
          <p:cNvSpPr txBox="1"/>
          <p:nvPr/>
        </p:nvSpPr>
        <p:spPr>
          <a:xfrm>
            <a:off x="4283062" y="2095500"/>
            <a:ext cx="177800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在线数据</a:t>
            </a:r>
            <a:endParaRPr lang="zh-CN" altLang="zh-CN" sz="1000"/>
          </a:p>
        </p:txBody>
      </p:sp>
      <p:sp>
        <p:nvSpPr>
          <p:cNvPr id="9" name="圆角矩形 8"/>
          <p:cNvSpPr/>
          <p:nvPr/>
        </p:nvSpPr>
        <p:spPr>
          <a:xfrm>
            <a:off x="2854325" y="2389188"/>
            <a:ext cx="730250" cy="30162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定期报告</a:t>
            </a:r>
            <a:endParaRPr lang="zh-CN" altLang="zh-CN" sz="1000"/>
          </a:p>
        </p:txBody>
      </p:sp>
      <p:sp>
        <p:nvSpPr>
          <p:cNvPr id="10" name="圆角矩形 9"/>
          <p:cNvSpPr/>
          <p:nvPr/>
        </p:nvSpPr>
        <p:spPr>
          <a:xfrm>
            <a:off x="3624262" y="2389188"/>
            <a:ext cx="730250" cy="30162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历史股价</a:t>
            </a:r>
            <a:endParaRPr lang="zh-CN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2854325" y="2718594"/>
            <a:ext cx="730250" cy="30162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历史研报</a:t>
            </a:r>
            <a:endParaRPr lang="zh-CN" altLang="zh-CN" sz="1000"/>
          </a:p>
        </p:txBody>
      </p:sp>
      <p:sp>
        <p:nvSpPr>
          <p:cNvPr id="12" name="圆角矩形 11"/>
          <p:cNvSpPr/>
          <p:nvPr/>
        </p:nvSpPr>
        <p:spPr>
          <a:xfrm>
            <a:off x="3624262" y="2718594"/>
            <a:ext cx="730250" cy="301625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招股书</a:t>
            </a:r>
            <a:endParaRPr lang="zh-CN" altLang="zh-CN" sz="1000"/>
          </a:p>
        </p:txBody>
      </p:sp>
      <p:sp>
        <p:nvSpPr>
          <p:cNvPr id="13" name="圆角矩形 12"/>
          <p:cNvSpPr/>
          <p:nvPr/>
        </p:nvSpPr>
        <p:spPr>
          <a:xfrm>
            <a:off x="4525156" y="2403078"/>
            <a:ext cx="730250" cy="30162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三方接口</a:t>
            </a:r>
            <a:endParaRPr lang="zh-CN" altLang="zh-CN" sz="1000"/>
          </a:p>
        </p:txBody>
      </p:sp>
      <p:sp>
        <p:nvSpPr>
          <p:cNvPr id="14" name="圆角矩形 13"/>
          <p:cNvSpPr/>
          <p:nvPr/>
        </p:nvSpPr>
        <p:spPr>
          <a:xfrm>
            <a:off x="5295094" y="2732484"/>
            <a:ext cx="730250" cy="30162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实时股价</a:t>
            </a:r>
            <a:endParaRPr lang="zh-CN" altLang="zh-CN" sz="1000"/>
          </a:p>
        </p:txBody>
      </p:sp>
      <p:sp>
        <p:nvSpPr>
          <p:cNvPr id="15" name="圆角矩形 14"/>
          <p:cNvSpPr/>
          <p:nvPr/>
        </p:nvSpPr>
        <p:spPr>
          <a:xfrm>
            <a:off x="4525156" y="2732484"/>
            <a:ext cx="730250" cy="301625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股吧</a:t>
            </a:r>
            <a:r>
              <a:rPr lang="en-US" altLang="en-US" sz="900"/>
              <a:t>/</a:t>
            </a:r>
            <a:r>
              <a:rPr lang="zh-CN" altLang="zh-CN" sz="900"/>
              <a:t>微博</a:t>
            </a:r>
            <a:endParaRPr lang="zh-CN" altLang="zh-CN" sz="900"/>
          </a:p>
        </p:txBody>
      </p:sp>
      <p:sp>
        <p:nvSpPr>
          <p:cNvPr id="16" name="圆角矩形 15"/>
          <p:cNvSpPr/>
          <p:nvPr/>
        </p:nvSpPr>
        <p:spPr>
          <a:xfrm>
            <a:off x="5295094" y="2403078"/>
            <a:ext cx="730250" cy="30162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新闻资讯</a:t>
            </a:r>
            <a:endParaRPr lang="zh-CN" altLang="zh-CN" sz="1000"/>
          </a:p>
        </p:txBody>
      </p:sp>
      <p:graphicFrame>
        <p:nvGraphicFramePr>
          <p:cNvPr id="17" name="表格 16"/>
          <p:cNvGraphicFramePr/>
          <p:nvPr/>
        </p:nvGraphicFramePr>
        <p:xfrm>
          <a:off x="642938" y="890588"/>
          <a:ext cx="1574800" cy="127635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532202"/>
                <a:gridCol w="526354"/>
                <a:gridCol w="514657"/>
              </a:tblGrid>
              <a:tr h="42545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北交所</a:t>
                      </a:r>
                      <a:endParaRPr lang="zh-CN" altLang="zh-CN" sz="1000"/>
                    </a:p>
                  </a:txBody>
                  <a:tcPr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上交所</a:t>
                      </a:r>
                      <a:endParaRPr lang="zh-CN" altLang="zh-CN" sz="1000"/>
                    </a:p>
                  </a:txBody>
                  <a:tcPr anchor="ctr">
                    <a:solidFill>
                      <a:srgbClr val="FFC8B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深交所</a:t>
                      </a:r>
                      <a:endParaRPr lang="zh-CN" altLang="zh-CN" sz="1000"/>
                    </a:p>
                  </a:txBody>
                  <a:tcPr anchor="ctr">
                    <a:solidFill>
                      <a:srgbClr val="FFC8B8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港交所</a:t>
                      </a:r>
                      <a:endParaRPr lang="zh-CN" altLang="zh-CN" sz="1000"/>
                    </a:p>
                  </a:txBody>
                  <a:tcPr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巨潮信息</a:t>
                      </a:r>
                      <a:endParaRPr lang="zh-CN" altLang="zh-CN" sz="1000"/>
                    </a:p>
                  </a:txBody>
                  <a:tcPr anchor="ctr">
                    <a:solidFill>
                      <a:srgbClr val="FFE1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公司官网</a:t>
                      </a:r>
                      <a:endParaRPr lang="zh-CN" altLang="zh-CN" sz="1000"/>
                    </a:p>
                  </a:txBody>
                  <a:tcPr anchor="ctr">
                    <a:solidFill>
                      <a:srgbClr val="FFC8B8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聚宽量化</a:t>
                      </a:r>
                      <a:endParaRPr lang="zh-CN" altLang="zh-CN" sz="1000"/>
                    </a:p>
                  </a:txBody>
                  <a:tcPr anchor="ctr">
                    <a:solidFill>
                      <a:srgbClr val="FFE1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证券时报</a:t>
                      </a:r>
                      <a:endParaRPr lang="zh-CN" altLang="zh-CN" sz="1000"/>
                    </a:p>
                  </a:txBody>
                  <a:tcPr anchor="ctr"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天眼查</a:t>
                      </a:r>
                      <a:endParaRPr lang="zh-CN" altLang="zh-CN" sz="1000"/>
                    </a:p>
                  </a:txBody>
                  <a:tcPr anchor="ctr">
                    <a:solidFill>
                      <a:srgbClr val="E9E9E9"/>
                    </a:solidFill>
                  </a:tcPr>
                </a:tc>
              </a:tr>
            </a:tbl>
          </a:graphicData>
        </a:graphic>
      </p:graphicFrame>
      <p:cxnSp>
        <p:nvCxnSpPr>
          <p:cNvPr id="18" name="直接箭头连接符 17"/>
          <p:cNvCxnSpPr>
            <a:stCxn id="9" idx="0"/>
          </p:cNvCxnSpPr>
          <p:nvPr/>
        </p:nvCxnSpPr>
        <p:spPr>
          <a:xfrm flipH="1" flipV="1">
            <a:off x="2226809" y="894896"/>
            <a:ext cx="992641" cy="149429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type="arrow" w="med" len="med"/>
            <a:tailEnd w="med" len="med"/>
          </a:ln>
        </p:spPr>
      </p:cxnSp>
      <p:cxnSp>
        <p:nvCxnSpPr>
          <p:cNvPr id="19" name="直接箭头连接符 18"/>
          <p:cNvCxnSpPr>
            <a:stCxn id="9" idx="1"/>
          </p:cNvCxnSpPr>
          <p:nvPr/>
        </p:nvCxnSpPr>
        <p:spPr>
          <a:xfrm flipH="1" flipV="1">
            <a:off x="636588" y="2190750"/>
            <a:ext cx="2217738" cy="34925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type="arrow" w="med" len="med"/>
            <a:tailEnd w="med" len="med"/>
          </a:ln>
        </p:spPr>
      </p:cxnSp>
      <p:graphicFrame>
        <p:nvGraphicFramePr>
          <p:cNvPr id="20" name="表格 19"/>
          <p:cNvGraphicFramePr/>
          <p:nvPr/>
        </p:nvGraphicFramePr>
        <p:xfrm>
          <a:off x="6768382" y="1339850"/>
          <a:ext cx="1574800" cy="6858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532202"/>
                <a:gridCol w="526354"/>
                <a:gridCol w="514657"/>
              </a:tblGrid>
              <a:tr h="26035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东方财富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C8B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聚宽量化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E1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集思录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C8B8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证券时报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C8B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同花顺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新闻联播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E9E9E9"/>
                    </a:solidFill>
                  </a:tcPr>
                </a:tc>
              </a:tr>
            </a:tbl>
          </a:graphicData>
        </a:graphic>
      </p:graphicFrame>
      <p:cxnSp>
        <p:nvCxnSpPr>
          <p:cNvPr id="21" name="直接箭头连接符 20"/>
          <p:cNvCxnSpPr>
            <a:stCxn id="16" idx="0"/>
          </p:cNvCxnSpPr>
          <p:nvPr/>
        </p:nvCxnSpPr>
        <p:spPr>
          <a:xfrm flipV="1">
            <a:off x="5660218" y="1332297"/>
            <a:ext cx="1070781" cy="107078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type="arrow" w="med" len="med"/>
            <a:tailEnd w="med" len="med"/>
          </a:ln>
        </p:spPr>
      </p:cxnSp>
      <p:cxnSp>
        <p:nvCxnSpPr>
          <p:cNvPr id="22" name="直接箭头连接符 21"/>
          <p:cNvCxnSpPr/>
          <p:nvPr/>
        </p:nvCxnSpPr>
        <p:spPr>
          <a:xfrm flipV="1">
            <a:off x="6025344" y="2210052"/>
            <a:ext cx="2333726" cy="32994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type="arrow" w="med" len="med"/>
            <a:tailEnd w="med" len="med"/>
          </a:ln>
        </p:spPr>
      </p:cxnSp>
      <p:graphicFrame>
        <p:nvGraphicFramePr>
          <p:cNvPr id="23" name="表格 22"/>
          <p:cNvGraphicFramePr/>
          <p:nvPr/>
        </p:nvGraphicFramePr>
        <p:xfrm>
          <a:off x="6768382" y="2646362"/>
          <a:ext cx="1060450" cy="42545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532202"/>
                <a:gridCol w="526354"/>
              </a:tblGrid>
              <a:tr h="42545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证券宝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C8B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聚宽量化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E1B2"/>
                    </a:solidFill>
                  </a:tcPr>
                </a:tc>
              </a:tr>
            </a:tbl>
          </a:graphicData>
        </a:graphic>
      </p:graphicFrame>
      <p:cxnSp>
        <p:nvCxnSpPr>
          <p:cNvPr id="24" name="直接箭头连接符 23"/>
          <p:cNvCxnSpPr/>
          <p:nvPr/>
        </p:nvCxnSpPr>
        <p:spPr>
          <a:xfrm flipV="1">
            <a:off x="6025344" y="2642426"/>
            <a:ext cx="760336" cy="9005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type="arrow" w="med" len="med"/>
            <a:tailEnd w="med" len="med"/>
          </a:ln>
        </p:spPr>
      </p:cxnSp>
      <p:cxnSp>
        <p:nvCxnSpPr>
          <p:cNvPr id="25" name="直接箭头连接符 24"/>
          <p:cNvCxnSpPr/>
          <p:nvPr/>
        </p:nvCxnSpPr>
        <p:spPr>
          <a:xfrm>
            <a:off x="6008046" y="3020219"/>
            <a:ext cx="753281" cy="43997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type="arrow" w="med" len="med"/>
            <a:tailEnd w="med" len="med"/>
          </a:ln>
        </p:spPr>
      </p:cxnSp>
      <p:sp>
        <p:nvSpPr>
          <p:cNvPr id="26" name="圆角矩形 25"/>
          <p:cNvSpPr/>
          <p:nvPr/>
        </p:nvSpPr>
        <p:spPr>
          <a:xfrm>
            <a:off x="2854325" y="3164316"/>
            <a:ext cx="948972" cy="30162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MySQL</a:t>
            </a:r>
            <a:endParaRPr lang="en-US" altLang="en-US" sz="1000"/>
          </a:p>
        </p:txBody>
      </p:sp>
      <p:sp>
        <p:nvSpPr>
          <p:cNvPr id="27" name="圆角矩形 26"/>
          <p:cNvSpPr/>
          <p:nvPr/>
        </p:nvSpPr>
        <p:spPr>
          <a:xfrm>
            <a:off x="3951474" y="3164316"/>
            <a:ext cx="948972" cy="30162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Minio</a:t>
            </a:r>
            <a:endParaRPr lang="en-US" altLang="en-US" sz="1000"/>
          </a:p>
        </p:txBody>
      </p:sp>
      <p:sp>
        <p:nvSpPr>
          <p:cNvPr id="28" name="圆角矩形 27"/>
          <p:cNvSpPr/>
          <p:nvPr/>
        </p:nvSpPr>
        <p:spPr>
          <a:xfrm>
            <a:off x="5059073" y="3164316"/>
            <a:ext cx="948972" cy="30162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FAISS</a:t>
            </a:r>
            <a:endParaRPr lang="en-US" altLang="en-US" sz="1000"/>
          </a:p>
        </p:txBody>
      </p:sp>
      <p:sp>
        <p:nvSpPr>
          <p:cNvPr id="29" name="圆角矩形 28"/>
          <p:cNvSpPr/>
          <p:nvPr/>
        </p:nvSpPr>
        <p:spPr>
          <a:xfrm>
            <a:off x="3559427" y="3711222"/>
            <a:ext cx="1735667" cy="136877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</a:p>
        </p:txBody>
      </p:sp>
      <p:cxnSp>
        <p:nvCxnSpPr>
          <p:cNvPr id="30" name="直接箭头连接符 29"/>
          <p:cNvCxnSpPr>
            <a:stCxn id="27" idx="2"/>
            <a:endCxn id="29" idx="0"/>
          </p:cNvCxnSpPr>
          <p:nvPr/>
        </p:nvCxnSpPr>
        <p:spPr>
          <a:xfrm>
            <a:off x="4425960" y="3465941"/>
            <a:ext cx="1300" cy="24528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4262" y="3714750"/>
            <a:ext cx="711200" cy="7112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64" y="3798711"/>
            <a:ext cx="533400" cy="5334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624262" y="4332111"/>
            <a:ext cx="711200" cy="711200"/>
          </a:xfrm>
          <a:prstGeom prst="rect">
            <a:avLst/>
          </a:prstGeom>
          <a:effectLst>
            <a:outerShdw sx="0" sy="0">
              <a:srgbClr val="000000">
                <a:alpha val="100000"/>
              </a:srgbClr>
            </a:outerShdw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576" y="3692172"/>
            <a:ext cx="1390660" cy="1408906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29" idx="3"/>
          </p:cNvCxnSpPr>
          <p:nvPr/>
        </p:nvCxnSpPr>
        <p:spPr>
          <a:xfrm>
            <a:off x="5295094" y="4395611"/>
            <a:ext cx="108680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4525156" y="4332111"/>
            <a:ext cx="711200" cy="711200"/>
          </a:xfrm>
          <a:prstGeom prst="rect">
            <a:avLst/>
          </a:prstGeom>
        </p:spPr>
      </p:pic>
      <p:cxnSp>
        <p:nvCxnSpPr>
          <p:cNvPr id="37" name="肘形连接符 36"/>
          <p:cNvCxnSpPr>
            <a:endCxn id="28" idx="3"/>
          </p:cNvCxnSpPr>
          <p:nvPr/>
        </p:nvCxnSpPr>
        <p:spPr>
          <a:xfrm rot="5400000" flipH="1">
            <a:off x="6213475" y="3108325"/>
            <a:ext cx="520700" cy="933450"/>
          </a:xfrm>
          <a:prstGeom prst="bentConnector2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38" name="线形标注 1 37"/>
          <p:cNvSpPr/>
          <p:nvPr/>
        </p:nvSpPr>
        <p:spPr>
          <a:xfrm>
            <a:off x="7747000" y="3971925"/>
            <a:ext cx="914400" cy="260827"/>
          </a:xfrm>
          <a:prstGeom prst="borderCallout1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向量数据库</a:t>
            </a:r>
            <a:endParaRPr lang="zh-CN" altLang="zh-CN" sz="1000"/>
          </a:p>
        </p:txBody>
      </p:sp>
      <p:sp>
        <p:nvSpPr>
          <p:cNvPr id="39" name="圆角矩形 38"/>
          <p:cNvSpPr/>
          <p:nvPr/>
        </p:nvSpPr>
        <p:spPr>
          <a:xfrm>
            <a:off x="424921" y="3164316"/>
            <a:ext cx="1719792" cy="1523395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</a:p>
        </p:txBody>
      </p:sp>
      <p:cxnSp>
        <p:nvCxnSpPr>
          <p:cNvPr id="40" name="肘形连接符 39"/>
          <p:cNvCxnSpPr/>
          <p:nvPr/>
        </p:nvCxnSpPr>
        <p:spPr>
          <a:xfrm flipH="1">
            <a:off x="1336675" y="2628170"/>
            <a:ext cx="1517650" cy="533400"/>
          </a:xfrm>
          <a:prstGeom prst="bentConnector2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41" name="圆角矩形 40"/>
          <p:cNvSpPr/>
          <p:nvPr/>
        </p:nvSpPr>
        <p:spPr>
          <a:xfrm>
            <a:off x="625078" y="3315128"/>
            <a:ext cx="1315244" cy="30162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公司基本信息</a:t>
            </a:r>
            <a:endParaRPr lang="zh-CN" altLang="zh-CN" sz="1000"/>
          </a:p>
        </p:txBody>
      </p:sp>
      <p:sp>
        <p:nvSpPr>
          <p:cNvPr id="42" name="圆角矩形 41"/>
          <p:cNvSpPr/>
          <p:nvPr/>
        </p:nvSpPr>
        <p:spPr>
          <a:xfrm>
            <a:off x="625078" y="3757424"/>
            <a:ext cx="1315244" cy="301625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财务报表</a:t>
            </a:r>
            <a:endParaRPr lang="zh-CN" altLang="zh-CN" sz="1000"/>
          </a:p>
        </p:txBody>
      </p:sp>
      <p:sp>
        <p:nvSpPr>
          <p:cNvPr id="43" name="圆角矩形 42"/>
          <p:cNvSpPr/>
          <p:nvPr/>
        </p:nvSpPr>
        <p:spPr>
          <a:xfrm>
            <a:off x="625078" y="4181298"/>
            <a:ext cx="1315244" cy="30162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文档树</a:t>
            </a:r>
            <a:endParaRPr lang="zh-CN" altLang="zh-CN" sz="1000"/>
          </a:p>
        </p:txBody>
      </p:sp>
      <p:cxnSp>
        <p:nvCxnSpPr>
          <p:cNvPr id="44" name="肘形连接符 43"/>
          <p:cNvCxnSpPr>
            <a:stCxn id="39" idx="3"/>
            <a:endCxn id="26" idx="2"/>
          </p:cNvCxnSpPr>
          <p:nvPr/>
        </p:nvCxnSpPr>
        <p:spPr>
          <a:xfrm flipV="1">
            <a:off x="2146300" y="3467100"/>
            <a:ext cx="1181100" cy="457200"/>
          </a:xfrm>
          <a:prstGeom prst="bentConnector2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金融数据运营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离线数据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定期报告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4500" y="867833"/>
            <a:ext cx="8235950" cy="546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 sz="1000"/>
              <a:t>对上交所和深交所的上市公司定期报告</a:t>
            </a:r>
            <a:r>
              <a:rPr lang="en-US" altLang="en-US" sz="1000"/>
              <a:t> PDF </a:t>
            </a:r>
            <a:r>
              <a:rPr lang="zh-CN" altLang="zh-CN" sz="1000"/>
              <a:t>文件进行离线解析和内容提取。</a:t>
            </a:r>
            <a:endParaRPr lang="zh-CN" altLang="zh-CN" sz="1000"/>
          </a:p>
          <a:p>
            <a:pPr lvl="0" algn="l"/>
            <a:endParaRPr lang="en-US" altLang="en-US" sz="1000"/>
          </a:p>
          <a:p>
            <a:pPr lvl="0" algn="l"/>
            <a:r>
              <a:rPr lang="zh-CN" altLang="zh-CN" sz="1000"/>
              <a:t>主要提取以下几张表：公司基本信息、资产负债表、利润表和现金流量表。</a:t>
            </a:r>
            <a:endParaRPr lang="zh-CN" altLang="zh-CN" sz="100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8650" y="1540669"/>
            <a:ext cx="7886700" cy="3263504"/>
          </a:xfrm>
          <a:prstGeom prst="rect">
            <a:avLst/>
          </a:prstGeom>
        </p:spPr>
        <p:txBody>
          <a:bodyPr vert="horz" lIns="68580" tIns="34290" rIns="68580" bIns="3429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0" lvl="0" indent="0">
              <a:buNone/>
            </a:pPr>
            <a:r>
              <a:rPr lang="en-US" altLang="en-US" sz="1400"/>
              <a:t>PDF	     </a:t>
            </a:r>
            <a:r>
              <a:rPr lang="zh-CN" altLang="zh-CN" sz="1400"/>
              <a:t>→</a:t>
            </a:r>
            <a:r>
              <a:rPr lang="en-US" altLang="en-US" sz="1400"/>
              <a:t>	       </a:t>
            </a:r>
            <a:r>
              <a:rPr lang="zh-CN" altLang="zh-CN" sz="1400"/>
              <a:t>带格式的</a:t>
            </a:r>
            <a:r>
              <a:rPr lang="en-US" altLang="en-US" sz="1400"/>
              <a:t>TXT		</a:t>
            </a:r>
            <a:r>
              <a:rPr lang="zh-CN" altLang="zh-CN" sz="1400"/>
              <a:t>→</a:t>
            </a:r>
            <a:r>
              <a:rPr lang="en-US" altLang="en-US" sz="1400"/>
              <a:t>	</a:t>
            </a:r>
            <a:r>
              <a:rPr lang="zh-CN" altLang="zh-CN" sz="1400"/>
              <a:t>离线解析和内容提取</a:t>
            </a:r>
            <a:endParaRPr lang="zh-CN" altLang="zh-CN" sz="140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" y="1966436"/>
            <a:ext cx="1850708" cy="29941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2"/>
          <a:srcRect l="27007"/>
          <a:stretch>
            <a:fillRect/>
          </a:stretch>
        </p:blipFill>
        <p:spPr>
          <a:xfrm>
            <a:off x="2057538" y="2170510"/>
            <a:ext cx="3000375" cy="26336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34448"/>
          <a:stretch>
            <a:fillRect/>
          </a:stretch>
        </p:blipFill>
        <p:spPr>
          <a:xfrm>
            <a:off x="5354246" y="2082403"/>
            <a:ext cx="3789817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金融数据运营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离线数据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定期报告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/>
          <a:srcRect t="10395"/>
          <a:stretch>
            <a:fillRect/>
          </a:stretch>
        </p:blipFill>
        <p:spPr>
          <a:xfrm>
            <a:off x="321532" y="1638670"/>
            <a:ext cx="4252436" cy="3375554"/>
          </a:xfrm>
          <a:prstGeom prst="rect">
            <a:avLst/>
          </a:prstGeom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990" y="1934316"/>
            <a:ext cx="4078605" cy="2392204"/>
          </a:xfrm>
          <a:prstGeom prst="rect">
            <a:avLst/>
          </a:prstGeom>
        </p:spPr>
      </p:pic>
      <p:cxnSp>
        <p:nvCxnSpPr>
          <p:cNvPr id="5" name="肘形连接符 5"/>
          <p:cNvCxnSpPr/>
          <p:nvPr/>
        </p:nvCxnSpPr>
        <p:spPr>
          <a:xfrm>
            <a:off x="2948527" y="1790488"/>
            <a:ext cx="3205639" cy="1483042"/>
          </a:xfrm>
          <a:prstGeom prst="bentConnector3">
            <a:avLst>
              <a:gd name="adj1" fmla="val 50007"/>
            </a:avLst>
          </a:prstGeom>
          <a:ln w="12700" cmpd="sng">
            <a:solidFill>
              <a:srgbClr val="FF0000"/>
            </a:solidFill>
            <a:prstDash val="sysDot"/>
            <a:miter/>
            <a:headEnd type="arrow"/>
            <a:tailEnd type="arrow"/>
          </a:ln>
        </p:spPr>
      </p:cxnSp>
      <p:cxnSp>
        <p:nvCxnSpPr>
          <p:cNvPr id="6" name="肘形连接符 6"/>
          <p:cNvCxnSpPr/>
          <p:nvPr/>
        </p:nvCxnSpPr>
        <p:spPr>
          <a:xfrm>
            <a:off x="2025555" y="2139580"/>
            <a:ext cx="4244816" cy="1562576"/>
          </a:xfrm>
          <a:prstGeom prst="bentConnector3">
            <a:avLst>
              <a:gd name="adj1" fmla="val 54494"/>
            </a:avLst>
          </a:prstGeom>
          <a:ln w="12700" cmpd="sng">
            <a:solidFill>
              <a:srgbClr val="FF0000"/>
            </a:solidFill>
            <a:prstDash val="sysDot"/>
            <a:miter/>
            <a:headEnd type="arrow"/>
            <a:tailEnd type="arrow"/>
          </a:ln>
        </p:spPr>
      </p:cxnSp>
      <p:cxnSp>
        <p:nvCxnSpPr>
          <p:cNvPr id="7" name="肘形连接符 8"/>
          <p:cNvCxnSpPr/>
          <p:nvPr/>
        </p:nvCxnSpPr>
        <p:spPr>
          <a:xfrm>
            <a:off x="2396077" y="2510102"/>
            <a:ext cx="3416618" cy="1599248"/>
          </a:xfrm>
          <a:prstGeom prst="bentConnector3">
            <a:avLst>
              <a:gd name="adj1" fmla="val 50014"/>
            </a:avLst>
          </a:prstGeom>
          <a:ln w="12700" cmpd="sng">
            <a:solidFill>
              <a:srgbClr val="FF0000"/>
            </a:solidFill>
            <a:prstDash val="sysDot"/>
            <a:miter/>
            <a:headEnd type="arrow"/>
            <a:tailEnd type="arrow"/>
          </a:ln>
        </p:spPr>
      </p:cxnSp>
      <p:sp>
        <p:nvSpPr>
          <p:cNvPr id="8" name="文本框 7"/>
          <p:cNvSpPr txBox="1"/>
          <p:nvPr/>
        </p:nvSpPr>
        <p:spPr>
          <a:xfrm>
            <a:off x="444500" y="867833"/>
            <a:ext cx="8235950" cy="546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l"/>
            <a:r>
              <a:rPr lang="zh-CN" altLang="zh-CN" sz="1000"/>
              <a:t>对于年报和招股书这样的长文本文件，每一段的内容较长并且有跨页现象。</a:t>
            </a:r>
            <a:endParaRPr lang="zh-CN" altLang="zh-CN" sz="1000"/>
          </a:p>
          <a:p>
            <a:pPr lvl="0" algn="l"/>
            <a:endParaRPr lang="en-US" altLang="en-US" sz="1000"/>
          </a:p>
          <a:p>
            <a:pPr lvl="0" algn="l"/>
            <a:r>
              <a:rPr lang="zh-CN" altLang="zh-CN" sz="1000"/>
              <a:t>为了保证切分的完整性，我们采用文档树对报告进行解析，提取“公司所处行业情况”、“核心竞争力分析”和“公司未来发展展望”等信息。</a:t>
            </a:r>
            <a:endParaRPr lang="zh-CN" altLang="zh-CN"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金融数据运营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离线数据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定期报告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4500" y="867833"/>
            <a:ext cx="823595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l"/>
            <a:r>
              <a:rPr lang="zh-CN" altLang="zh-CN" sz="1000"/>
              <a:t>提取方式主要包括三种：</a:t>
            </a:r>
            <a:r>
              <a:rPr lang="en-US" altLang="en-US" sz="1000"/>
              <a:t>RAG </a:t>
            </a:r>
            <a:r>
              <a:rPr lang="zh-CN" altLang="zh-CN" sz="1000"/>
              <a:t>问答生成，正则表达式提取字段，</a:t>
            </a:r>
            <a:r>
              <a:rPr lang="en-US" altLang="en-US" sz="1000"/>
              <a:t>OCR </a:t>
            </a:r>
            <a:r>
              <a:rPr lang="zh-CN" altLang="zh-CN" sz="1000"/>
              <a:t>表格识别。</a:t>
            </a:r>
            <a:endParaRPr lang="zh-CN" altLang="zh-CN" sz="1000"/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856149" y="1474416"/>
            <a:ext cx="2948940" cy="3669147"/>
          </a:xfrm>
          <a:prstGeom prst="rect">
            <a:avLst/>
          </a:prstGeom>
        </p:spPr>
        <p:txBody>
          <a:bodyPr vert="horz" lIns="68580" tIns="34290" rIns="68580" bIns="34290">
            <a:normAutofit lnSpcReduction="10000"/>
          </a:bodyPr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None/>
              <a:defRPr sz="120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None/>
              <a:defRPr sz="105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None/>
              <a:defRPr sz="90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None/>
              <a:defRPr sz="75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None/>
              <a:defRPr sz="75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indent="0" algn="l" defTabSz="914400">
              <a:lnSpc>
                <a:spcPct val="90000"/>
              </a:lnSpc>
              <a:spcBef>
                <a:spcPts val="500"/>
              </a:spcBef>
              <a:buNone/>
              <a:defRPr sz="75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indent="0" algn="l" defTabSz="914400">
              <a:lnSpc>
                <a:spcPct val="90000"/>
              </a:lnSpc>
              <a:spcBef>
                <a:spcPts val="500"/>
              </a:spcBef>
              <a:buNone/>
              <a:defRPr sz="75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indent="0" algn="l" defTabSz="914400">
              <a:lnSpc>
                <a:spcPct val="90000"/>
              </a:lnSpc>
              <a:spcBef>
                <a:spcPts val="500"/>
              </a:spcBef>
              <a:buNone/>
              <a:defRPr sz="75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indent="0" algn="l" defTabSz="914400">
              <a:lnSpc>
                <a:spcPct val="90000"/>
              </a:lnSpc>
              <a:spcBef>
                <a:spcPts val="500"/>
              </a:spcBef>
              <a:buNone/>
              <a:defRPr sz="75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marL="213995" lvl="0" indent="-213995" algn="l">
              <a:buFont typeface="Arial" panose="020B0604020202090204" pitchFamily="34" charset="0"/>
              <a:buChar char="•"/>
            </a:pPr>
            <a:r>
              <a:rPr lang="en-US" altLang="en-US" sz="1500"/>
              <a:t>ElasticSearch</a:t>
            </a:r>
            <a:endParaRPr lang="en-US" altLang="en-US" sz="1500"/>
          </a:p>
          <a:p>
            <a:pPr marL="0" lvl="0" indent="0" algn="l">
              <a:buNone/>
            </a:pPr>
            <a:r>
              <a:rPr lang="zh-CN" altLang="zh-CN" sz="1500"/>
              <a:t>（关键词检索）</a:t>
            </a:r>
            <a:endParaRPr lang="zh-CN" altLang="zh-CN" sz="1500"/>
          </a:p>
          <a:p>
            <a:pPr marL="285750" lvl="0" indent="-285750" algn="l">
              <a:buFont typeface="Arial" panose="020B0604020202090204" pitchFamily="34" charset="0"/>
              <a:buChar char="•"/>
            </a:pPr>
            <a:endParaRPr lang="en-US" altLang="en-US" sz="1500"/>
          </a:p>
          <a:p>
            <a:pPr marL="285750" lvl="0" indent="-285750" algn="l">
              <a:buFont typeface="Arial" panose="020B0604020202090204" pitchFamily="34" charset="0"/>
              <a:buChar char="•"/>
            </a:pPr>
            <a:endParaRPr lang="en-US" altLang="en-US" sz="1500"/>
          </a:p>
          <a:p>
            <a:pPr marL="285750" lvl="0" indent="-285750" algn="l">
              <a:buFont typeface="Arial" panose="020B0604020202090204" pitchFamily="34" charset="0"/>
              <a:buChar char="•"/>
            </a:pPr>
            <a:endParaRPr lang="en-US" altLang="en-US" sz="1500"/>
          </a:p>
          <a:p>
            <a:pPr marL="213995" lvl="0" indent="-213995" algn="l">
              <a:buFont typeface="Arial" panose="020B0604020202090204" pitchFamily="34" charset="0"/>
              <a:buChar char="•"/>
            </a:pPr>
            <a:r>
              <a:rPr lang="en-US" altLang="en-US" sz="1500"/>
              <a:t>LangChain</a:t>
            </a:r>
            <a:endParaRPr lang="en-US" altLang="en-US" sz="1500"/>
          </a:p>
          <a:p>
            <a:pPr marL="0" lvl="0" indent="0" algn="l">
              <a:buNone/>
            </a:pPr>
            <a:r>
              <a:rPr lang="zh-CN" altLang="zh-CN" sz="1500"/>
              <a:t>（语义检索）</a:t>
            </a:r>
            <a:endParaRPr lang="zh-CN" altLang="zh-CN" sz="1500"/>
          </a:p>
          <a:p>
            <a:pPr marL="285750" lvl="0" indent="-285750" algn="l">
              <a:buFont typeface="Arial" panose="020B0604020202090204" pitchFamily="34" charset="0"/>
              <a:buChar char="•"/>
            </a:pPr>
            <a:endParaRPr lang="en-US" altLang="en-US" sz="1500"/>
          </a:p>
          <a:p>
            <a:pPr marL="285750" lvl="0" indent="-285750" algn="l">
              <a:buFont typeface="Arial" panose="020B0604020202090204" pitchFamily="34" charset="0"/>
              <a:buChar char="•"/>
            </a:pPr>
            <a:endParaRPr lang="en-US" altLang="en-US" sz="1500"/>
          </a:p>
          <a:p>
            <a:pPr marL="213995" lvl="0" indent="-213995" algn="l">
              <a:buFont typeface="Arial" panose="020B0604020202090204" pitchFamily="34" charset="0"/>
              <a:buChar char="•"/>
            </a:pPr>
            <a:r>
              <a:rPr lang="en-US" altLang="en-US" sz="1500"/>
              <a:t>DocTree</a:t>
            </a:r>
            <a:endParaRPr lang="en-US" altLang="en-US" sz="1500"/>
          </a:p>
          <a:p>
            <a:pPr marL="0" lvl="0" indent="0" algn="l">
              <a:buNone/>
            </a:pPr>
            <a:r>
              <a:rPr lang="zh-CN" altLang="zh-CN" sz="1500"/>
              <a:t>（段落检索）</a:t>
            </a:r>
            <a:endParaRPr lang="zh-CN" altLang="zh-CN" sz="1500"/>
          </a:p>
        </p:txBody>
      </p:sp>
      <p:pic>
        <p:nvPicPr>
          <p:cNvPr id="5" name="图片 99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2931806" y="1474416"/>
            <a:ext cx="1100667" cy="11383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9"/>
          <p:cNvSpPr txBox="1"/>
          <p:nvPr/>
        </p:nvSpPr>
        <p:spPr>
          <a:xfrm>
            <a:off x="4562475" y="3288982"/>
            <a:ext cx="1631950" cy="298450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</a:ln>
        </p:spPr>
        <p:txBody>
          <a:bodyPr wrap="square">
            <a:spAutoFit/>
          </a:bodyPr>
          <a:lstStyle>
            <a:lvl1pPr marL="0" lvl="0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algn="ctr"/>
            <a:r>
              <a:rPr lang="zh-CN" altLang="zh-CN"/>
              <a:t>相似度筛选与排序</a:t>
            </a:r>
            <a:endParaRPr lang="zh-CN" altLang="zh-CN"/>
          </a:p>
        </p:txBody>
      </p:sp>
      <p:sp>
        <p:nvSpPr>
          <p:cNvPr id="7" name="文本框 13"/>
          <p:cNvSpPr txBox="1"/>
          <p:nvPr/>
        </p:nvSpPr>
        <p:spPr>
          <a:xfrm>
            <a:off x="6807464" y="3288982"/>
            <a:ext cx="579967" cy="292100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</a:ln>
        </p:spPr>
        <p:txBody>
          <a:bodyPr wrap="square">
            <a:spAutoFit/>
          </a:bodyPr>
          <a:lstStyle>
            <a:lvl1pPr marL="0" lvl="0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 algn="ctr"/>
            <a:r>
              <a:rPr lang="en-US" altLang="en-US"/>
              <a:t>LLM</a:t>
            </a:r>
            <a:endParaRPr lang="en-US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61" y="2953133"/>
            <a:ext cx="1638530" cy="9284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806" y="4044914"/>
            <a:ext cx="1121833" cy="1098649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5" idx="1"/>
            <a:endCxn id="6" idx="2"/>
          </p:cNvCxnSpPr>
          <p:nvPr/>
        </p:nvCxnSpPr>
        <p:spPr>
          <a:xfrm>
            <a:off x="4032472" y="2043583"/>
            <a:ext cx="1345978" cy="1245399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1" name="直接箭头连接符 10"/>
          <p:cNvCxnSpPr>
            <a:stCxn id="8" idx="1"/>
          </p:cNvCxnSpPr>
          <p:nvPr/>
        </p:nvCxnSpPr>
        <p:spPr>
          <a:xfrm>
            <a:off x="4054592" y="3417358"/>
            <a:ext cx="496243" cy="10583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2" name="直接箭头连接符 11"/>
          <p:cNvCxnSpPr>
            <a:stCxn id="9" idx="1"/>
            <a:endCxn id="6" idx="3"/>
          </p:cNvCxnSpPr>
          <p:nvPr/>
        </p:nvCxnSpPr>
        <p:spPr>
          <a:xfrm flipV="1">
            <a:off x="4053639" y="3587432"/>
            <a:ext cx="1324811" cy="1006806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3" name="直接箭头连接符 12"/>
          <p:cNvCxnSpPr>
            <a:stCxn id="6" idx="1"/>
            <a:endCxn id="7" idx="0"/>
          </p:cNvCxnSpPr>
          <p:nvPr/>
        </p:nvCxnSpPr>
        <p:spPr>
          <a:xfrm flipV="1">
            <a:off x="6194425" y="3435032"/>
            <a:ext cx="613040" cy="317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olid"/>
            <a:headEnd w="med" len="med"/>
            <a:tailEnd type="triangle" w="med" len="med"/>
          </a:ln>
        </p:spPr>
      </p:cxnSp>
      <p:sp>
        <p:nvSpPr>
          <p:cNvPr id="14" name="流程图: 磁盘 13"/>
          <p:cNvSpPr/>
          <p:nvPr/>
        </p:nvSpPr>
        <p:spPr>
          <a:xfrm>
            <a:off x="8003116" y="2843466"/>
            <a:ext cx="677333" cy="1174750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200"/>
              <a:t>数据库</a:t>
            </a:r>
            <a:endParaRPr lang="zh-CN" altLang="zh-CN" sz="1200"/>
          </a:p>
        </p:txBody>
      </p:sp>
      <p:cxnSp>
        <p:nvCxnSpPr>
          <p:cNvPr id="15" name="直接箭头连接符 14"/>
          <p:cNvCxnSpPr>
            <a:stCxn id="7" idx="1"/>
            <a:endCxn id="14" idx="2"/>
          </p:cNvCxnSpPr>
          <p:nvPr/>
        </p:nvCxnSpPr>
        <p:spPr>
          <a:xfrm flipV="1">
            <a:off x="7387432" y="3430842"/>
            <a:ext cx="615685" cy="4191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olid"/>
            <a:headEnd w="med" len="med"/>
            <a:tailEnd type="triangle" w="med" len="med"/>
          </a:ln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82" y="3881582"/>
            <a:ext cx="2254250" cy="1190132"/>
          </a:xfrm>
          <a:prstGeom prst="rect">
            <a:avLst/>
          </a:prstGeom>
        </p:spPr>
      </p:pic>
      <p:sp>
        <p:nvSpPr>
          <p:cNvPr id="17" name="文本框 13"/>
          <p:cNvSpPr txBox="1"/>
          <p:nvPr/>
        </p:nvSpPr>
        <p:spPr>
          <a:xfrm>
            <a:off x="8051800" y="4330598"/>
            <a:ext cx="584200" cy="292100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</a:ln>
        </p:spPr>
        <p:txBody>
          <a:bodyPr wrap="square">
            <a:spAutoFit/>
          </a:bodyPr>
          <a:lstStyle>
            <a:lvl1pPr marL="0" lvl="0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 algn="ctr"/>
            <a:r>
              <a:rPr lang="en-US" altLang="en-US"/>
              <a:t>OCR</a:t>
            </a:r>
            <a:endParaRPr lang="en-US" altLang="en-US"/>
          </a:p>
        </p:txBody>
      </p:sp>
      <p:cxnSp>
        <p:nvCxnSpPr>
          <p:cNvPr id="18" name="直接箭头连接符 17"/>
          <p:cNvCxnSpPr>
            <a:stCxn id="16" idx="1"/>
            <a:endCxn id="17" idx="0"/>
          </p:cNvCxnSpPr>
          <p:nvPr/>
        </p:nvCxnSpPr>
        <p:spPr>
          <a:xfrm>
            <a:off x="7552532" y="4476648"/>
            <a:ext cx="499269" cy="0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olid"/>
            <a:headEnd w="med" len="med"/>
            <a:tailEnd type="triangle" w="med" len="med"/>
          </a:ln>
        </p:spPr>
      </p:cxnSp>
      <p:cxnSp>
        <p:nvCxnSpPr>
          <p:cNvPr id="19" name="直接箭头连接符 18"/>
          <p:cNvCxnSpPr>
            <a:stCxn id="17" idx="2"/>
            <a:endCxn id="14" idx="3"/>
          </p:cNvCxnSpPr>
          <p:nvPr/>
        </p:nvCxnSpPr>
        <p:spPr>
          <a:xfrm flipH="1" flipV="1">
            <a:off x="8341784" y="4018216"/>
            <a:ext cx="2117" cy="31238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olid"/>
            <a:headEnd w="med" len="med"/>
            <a:tailEnd type="triangle" w="med" len="med"/>
          </a:ln>
        </p:spPr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956" y="1236062"/>
            <a:ext cx="2949575" cy="1221342"/>
          </a:xfrm>
          <a:prstGeom prst="rect">
            <a:avLst/>
          </a:prstGeom>
        </p:spPr>
      </p:pic>
      <p:sp>
        <p:nvSpPr>
          <p:cNvPr id="21" name="文本框 13"/>
          <p:cNvSpPr txBox="1"/>
          <p:nvPr/>
        </p:nvSpPr>
        <p:spPr>
          <a:xfrm>
            <a:off x="7785068" y="1700683"/>
            <a:ext cx="1094380" cy="292100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</a:ln>
        </p:spPr>
        <p:txBody>
          <a:bodyPr wrap="square">
            <a:spAutoFit/>
          </a:bodyPr>
          <a:lstStyle>
            <a:lvl1pPr marL="0" lvl="0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1pPr>
            <a:lvl2pPr marL="457200" lvl="1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2pPr>
            <a:lvl3pPr marL="914400" lvl="2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3pPr>
            <a:lvl4pPr marL="1371600" lvl="3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4pPr>
            <a:lvl5pPr marL="1828800" lvl="4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5pPr>
            <a:lvl6pPr marL="2286000" lvl="5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6pPr>
            <a:lvl7pPr marL="2743200" lvl="6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7pPr>
            <a:lvl8pPr marL="3200400" lvl="7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8pPr>
            <a:lvl9pPr marL="3657600" lvl="8" algn="l" defTabSz="914400">
              <a:defRPr sz="1350" kern="1200">
                <a:solidFill>
                  <a:schemeClr val="tx1"/>
                </a:solidFill>
                <a:latin typeface="Calibri"/>
                <a:ea typeface="微软雅黑"/>
              </a:defRPr>
            </a:lvl9pPr>
          </a:lstStyle>
          <a:p>
            <a:pPr lvl="0" algn="ctr"/>
            <a:r>
              <a:rPr lang="zh-CN" altLang="zh-CN"/>
              <a:t>正则表达式</a:t>
            </a:r>
            <a:endParaRPr lang="zh-CN" altLang="zh-CN"/>
          </a:p>
        </p:txBody>
      </p:sp>
      <p:cxnSp>
        <p:nvCxnSpPr>
          <p:cNvPr id="22" name="直接箭头连接符 21"/>
          <p:cNvCxnSpPr>
            <a:stCxn id="20" idx="1"/>
            <a:endCxn id="21" idx="0"/>
          </p:cNvCxnSpPr>
          <p:nvPr/>
        </p:nvCxnSpPr>
        <p:spPr>
          <a:xfrm flipV="1">
            <a:off x="7552532" y="1846733"/>
            <a:ext cx="23253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23" name="直接箭头连接符 22"/>
          <p:cNvCxnSpPr>
            <a:stCxn id="21" idx="3"/>
            <a:endCxn id="14" idx="1"/>
          </p:cNvCxnSpPr>
          <p:nvPr/>
        </p:nvCxnSpPr>
        <p:spPr>
          <a:xfrm>
            <a:off x="8332258" y="1992783"/>
            <a:ext cx="9525" cy="85068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金融数据运营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在线数据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新闻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2352" y="1167848"/>
            <a:ext cx="4177472" cy="37644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4591" y="805622"/>
            <a:ext cx="848995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 sz="1000"/>
              <a:t>新闻是个股和行业研报生成的重要因素，以江淮汽车为例，爆出华为“第四界”之后，股价应声而涨。</a:t>
            </a:r>
            <a:endParaRPr lang="zh-CN" altLang="zh-CN" sz="1000"/>
          </a:p>
        </p:txBody>
      </p:sp>
      <p:sp>
        <p:nvSpPr>
          <p:cNvPr id="5" name="圆角矩形 4"/>
          <p:cNvSpPr/>
          <p:nvPr/>
        </p:nvSpPr>
        <p:spPr>
          <a:xfrm>
            <a:off x="1312448" y="1167848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Selenium</a:t>
            </a:r>
            <a:endParaRPr lang="en-US" altLang="en-US" sz="1000"/>
          </a:p>
          <a:p>
            <a:pPr lvl="0" algn="ctr"/>
            <a:r>
              <a:rPr lang="zh-CN" altLang="zh-CN" sz="1000"/>
              <a:t>爬虫服务</a:t>
            </a:r>
            <a:endParaRPr lang="zh-CN" altLang="zh-CN" sz="1000"/>
          </a:p>
        </p:txBody>
      </p:sp>
      <p:sp>
        <p:nvSpPr>
          <p:cNvPr id="6" name="文本框 5"/>
          <p:cNvSpPr txBox="1"/>
          <p:nvPr/>
        </p:nvSpPr>
        <p:spPr>
          <a:xfrm>
            <a:off x="173998" y="1245635"/>
            <a:ext cx="730196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江淮汽车</a:t>
            </a:r>
            <a:endParaRPr lang="zh-CN" altLang="zh-CN" sz="1000"/>
          </a:p>
        </p:txBody>
      </p:sp>
      <p:cxnSp>
        <p:nvCxnSpPr>
          <p:cNvPr id="7" name="直接箭头连接符 6"/>
          <p:cNvCxnSpPr>
            <a:stCxn id="6" idx="1"/>
            <a:endCxn id="5" idx="1"/>
          </p:cNvCxnSpPr>
          <p:nvPr/>
        </p:nvCxnSpPr>
        <p:spPr>
          <a:xfrm>
            <a:off x="904195" y="1366285"/>
            <a:ext cx="408254" cy="1242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8" name="流程图: 决策 7"/>
          <p:cNvSpPr/>
          <p:nvPr/>
        </p:nvSpPr>
        <p:spPr>
          <a:xfrm>
            <a:off x="1088818" y="4551984"/>
            <a:ext cx="1304511" cy="484533"/>
          </a:xfrm>
          <a:prstGeom prst="flowChartDecision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数量</a:t>
            </a:r>
            <a:r>
              <a:rPr lang="en-US" altLang="en-US" sz="1000"/>
              <a:t> &gt; n</a:t>
            </a:r>
            <a:endParaRPr lang="en-US" altLang="en-US" sz="1000"/>
          </a:p>
        </p:txBody>
      </p:sp>
      <p:sp>
        <p:nvSpPr>
          <p:cNvPr id="9" name="圆角矩形 8"/>
          <p:cNvSpPr/>
          <p:nvPr/>
        </p:nvSpPr>
        <p:spPr>
          <a:xfrm>
            <a:off x="1233621" y="1813072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搜索关键词</a:t>
            </a:r>
            <a:endParaRPr lang="zh-CN" altLang="zh-CN" sz="1000"/>
          </a:p>
          <a:p>
            <a:pPr lvl="0" algn="ctr"/>
            <a:r>
              <a:rPr lang="zh-CN" altLang="zh-CN" sz="1000"/>
              <a:t>获取新闻列表</a:t>
            </a:r>
            <a:endParaRPr lang="zh-CN" altLang="zh-CN" sz="1000"/>
          </a:p>
        </p:txBody>
      </p:sp>
      <p:cxnSp>
        <p:nvCxnSpPr>
          <p:cNvPr id="10" name="直接箭头连接符 9"/>
          <p:cNvCxnSpPr>
            <a:stCxn id="5" idx="2"/>
            <a:endCxn id="9" idx="0"/>
          </p:cNvCxnSpPr>
          <p:nvPr/>
        </p:nvCxnSpPr>
        <p:spPr>
          <a:xfrm>
            <a:off x="1741073" y="1564723"/>
            <a:ext cx="0" cy="24834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11" name="圆角矩形 10"/>
          <p:cNvSpPr/>
          <p:nvPr/>
        </p:nvSpPr>
        <p:spPr>
          <a:xfrm>
            <a:off x="1233621" y="2532126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过长新闻</a:t>
            </a:r>
            <a:endParaRPr lang="zh-CN" altLang="zh-CN" sz="1000"/>
          </a:p>
          <a:p>
            <a:pPr lvl="0" algn="ctr"/>
            <a:r>
              <a:rPr lang="zh-CN" altLang="zh-CN" sz="1000"/>
              <a:t>生成摘要</a:t>
            </a:r>
            <a:endParaRPr lang="zh-CN" altLang="zh-CN" sz="1000"/>
          </a:p>
        </p:txBody>
      </p:sp>
      <p:sp>
        <p:nvSpPr>
          <p:cNvPr id="12" name="圆角矩形 11"/>
          <p:cNvSpPr/>
          <p:nvPr/>
        </p:nvSpPr>
        <p:spPr>
          <a:xfrm>
            <a:off x="2594862" y="1813072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新闻标题</a:t>
            </a:r>
            <a:endParaRPr lang="zh-CN" altLang="zh-CN" sz="1000"/>
          </a:p>
          <a:p>
            <a:pPr lvl="0" algn="ctr"/>
            <a:r>
              <a:rPr lang="zh-CN" altLang="zh-CN" sz="1000"/>
              <a:t>相似度去重</a:t>
            </a:r>
            <a:endParaRPr lang="zh-CN" altLang="zh-CN" sz="1000"/>
          </a:p>
        </p:txBody>
      </p:sp>
      <p:cxnSp>
        <p:nvCxnSpPr>
          <p:cNvPr id="13" name="直接箭头连接符 12"/>
          <p:cNvCxnSpPr>
            <a:stCxn id="9" idx="3"/>
            <a:endCxn id="12" idx="1"/>
          </p:cNvCxnSpPr>
          <p:nvPr/>
        </p:nvCxnSpPr>
        <p:spPr>
          <a:xfrm>
            <a:off x="2248526" y="2011510"/>
            <a:ext cx="346336" cy="875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14" name="圆角矩形 13"/>
          <p:cNvSpPr/>
          <p:nvPr/>
        </p:nvSpPr>
        <p:spPr>
          <a:xfrm>
            <a:off x="2533552" y="2532126"/>
            <a:ext cx="1137526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获取新闻详情</a:t>
            </a:r>
            <a:endParaRPr lang="zh-CN" altLang="zh-CN" sz="1000"/>
          </a:p>
          <a:p>
            <a:pPr lvl="0" algn="ctr"/>
            <a:r>
              <a:rPr lang="en-US" altLang="en-US" sz="1000"/>
              <a:t>Marndown</a:t>
            </a:r>
            <a:r>
              <a:rPr lang="zh-CN" altLang="zh-CN" sz="1000"/>
              <a:t>格式</a:t>
            </a:r>
            <a:endParaRPr lang="zh-CN" altLang="zh-CN" sz="1000"/>
          </a:p>
        </p:txBody>
      </p:sp>
      <p:cxnSp>
        <p:nvCxnSpPr>
          <p:cNvPr id="15" name="直接箭头连接符 14"/>
          <p:cNvCxnSpPr>
            <a:stCxn id="12" idx="2"/>
            <a:endCxn id="14" idx="0"/>
          </p:cNvCxnSpPr>
          <p:nvPr/>
        </p:nvCxnSpPr>
        <p:spPr>
          <a:xfrm>
            <a:off x="3102315" y="2209947"/>
            <a:ext cx="0" cy="32217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16" name="直接箭头连接符 15"/>
          <p:cNvCxnSpPr>
            <a:stCxn id="14" idx="1"/>
            <a:endCxn id="11" idx="3"/>
          </p:cNvCxnSpPr>
          <p:nvPr/>
        </p:nvCxnSpPr>
        <p:spPr>
          <a:xfrm flipH="1">
            <a:off x="2248526" y="2730564"/>
            <a:ext cx="28502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17" name="肘形连接符 16"/>
          <p:cNvCxnSpPr>
            <a:stCxn id="8" idx="1"/>
            <a:endCxn id="9" idx="1"/>
          </p:cNvCxnSpPr>
          <p:nvPr/>
        </p:nvCxnSpPr>
        <p:spPr>
          <a:xfrm flipV="1">
            <a:off x="1085850" y="2012950"/>
            <a:ext cx="146050" cy="2781300"/>
          </a:xfrm>
          <a:prstGeom prst="bentConnector3">
            <a:avLst>
              <a:gd name="adj1" fmla="val -73913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18" name="文本框 17"/>
          <p:cNvSpPr txBox="1"/>
          <p:nvPr/>
        </p:nvSpPr>
        <p:spPr>
          <a:xfrm>
            <a:off x="730260" y="3126828"/>
            <a:ext cx="210207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否</a:t>
            </a:r>
            <a:endParaRPr lang="zh-CN" altLang="zh-CN" sz="1000"/>
          </a:p>
        </p:txBody>
      </p:sp>
      <p:sp>
        <p:nvSpPr>
          <p:cNvPr id="19" name="圆角矩形 18"/>
          <p:cNvSpPr/>
          <p:nvPr/>
        </p:nvSpPr>
        <p:spPr>
          <a:xfrm>
            <a:off x="1233621" y="3206750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新闻内容</a:t>
            </a:r>
            <a:endParaRPr lang="zh-CN" altLang="zh-CN" sz="1000"/>
          </a:p>
          <a:p>
            <a:pPr lvl="0" algn="ctr"/>
            <a:r>
              <a:rPr lang="zh-CN" altLang="zh-CN" sz="1000"/>
              <a:t>相似度去重</a:t>
            </a:r>
            <a:endParaRPr lang="zh-CN" altLang="zh-CN" sz="1000"/>
          </a:p>
        </p:txBody>
      </p:sp>
      <p:cxnSp>
        <p:nvCxnSpPr>
          <p:cNvPr id="20" name="直接箭头连接符 19"/>
          <p:cNvCxnSpPr>
            <a:stCxn id="11" idx="2"/>
            <a:endCxn id="19" idx="0"/>
          </p:cNvCxnSpPr>
          <p:nvPr/>
        </p:nvCxnSpPr>
        <p:spPr>
          <a:xfrm flipH="1">
            <a:off x="1741073" y="2929001"/>
            <a:ext cx="0" cy="27774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21" name="直接箭头连接符 20"/>
          <p:cNvCxnSpPr>
            <a:stCxn id="14" idx="3"/>
          </p:cNvCxnSpPr>
          <p:nvPr/>
        </p:nvCxnSpPr>
        <p:spPr>
          <a:xfrm flipV="1">
            <a:off x="3671078" y="1170432"/>
            <a:ext cx="1173872" cy="15601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cxnSp>
        <p:nvCxnSpPr>
          <p:cNvPr id="22" name="直接箭头连接符 21"/>
          <p:cNvCxnSpPr>
            <a:stCxn id="14" idx="3"/>
          </p:cNvCxnSpPr>
          <p:nvPr/>
        </p:nvCxnSpPr>
        <p:spPr>
          <a:xfrm>
            <a:off x="3671078" y="2730564"/>
            <a:ext cx="1173872" cy="220427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sp>
        <p:nvSpPr>
          <p:cNvPr id="23" name="圆角矩形 22"/>
          <p:cNvSpPr/>
          <p:nvPr/>
        </p:nvSpPr>
        <p:spPr>
          <a:xfrm>
            <a:off x="2594862" y="3206750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新闻内容清洗</a:t>
            </a:r>
            <a:endParaRPr lang="zh-CN" altLang="zh-CN" sz="1000"/>
          </a:p>
        </p:txBody>
      </p:sp>
      <p:sp>
        <p:nvSpPr>
          <p:cNvPr id="24" name="矩形 23"/>
          <p:cNvSpPr/>
          <p:nvPr/>
        </p:nvSpPr>
        <p:spPr>
          <a:xfrm>
            <a:off x="5056743" y="2371036"/>
            <a:ext cx="1874345" cy="192690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>
                <a:solidFill>
                  <a:srgbClr val="FF0200"/>
                </a:solidFill>
              </a:rPr>
              <a:t>删除平台新闻</a:t>
            </a:r>
            <a:endParaRPr lang="zh-CN" altLang="zh-CN" sz="1000">
              <a:solidFill>
                <a:srgbClr val="FF0200"/>
              </a:solidFill>
            </a:endParaRPr>
          </a:p>
          <a:p>
            <a:pPr lvl="0" algn="ctr"/>
            <a:endParaRPr lang="en-US" altLang="en-US" sz="1000">
              <a:solidFill>
                <a:srgbClr val="FF0200"/>
              </a:solidFill>
            </a:endParaRPr>
          </a:p>
          <a:p>
            <a:pPr lvl="0" algn="ctr"/>
            <a:endParaRPr lang="en-US" altLang="en-US" sz="1000">
              <a:solidFill>
                <a:srgbClr val="FF02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54626" y="3175438"/>
            <a:ext cx="832069" cy="192690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>
                <a:solidFill>
                  <a:srgbClr val="FF0200"/>
                </a:solidFill>
              </a:rPr>
              <a:t>链接转文本</a:t>
            </a:r>
            <a:endParaRPr lang="zh-CN" altLang="zh-CN" sz="1000">
              <a:solidFill>
                <a:srgbClr val="FF0200"/>
              </a:solidFill>
            </a:endParaRPr>
          </a:p>
          <a:p>
            <a:pPr lvl="0" algn="ctr"/>
            <a:endParaRPr lang="en-US" altLang="en-US" sz="1000">
              <a:solidFill>
                <a:srgbClr val="FF0200"/>
              </a:solidFill>
            </a:endParaRPr>
          </a:p>
          <a:p>
            <a:pPr lvl="0" algn="ctr"/>
            <a:endParaRPr lang="en-US" altLang="en-US" sz="1000">
              <a:solidFill>
                <a:srgbClr val="FF0200"/>
              </a:solidFill>
            </a:endParaRPr>
          </a:p>
        </p:txBody>
      </p:sp>
      <p:cxnSp>
        <p:nvCxnSpPr>
          <p:cNvPr id="26" name="直接箭头连接符 25"/>
          <p:cNvCxnSpPr>
            <a:stCxn id="19" idx="3"/>
            <a:endCxn id="23" idx="1"/>
          </p:cNvCxnSpPr>
          <p:nvPr/>
        </p:nvCxnSpPr>
        <p:spPr>
          <a:xfrm>
            <a:off x="2248526" y="3405188"/>
            <a:ext cx="346336" cy="875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27" name="直接箭头连接符 26"/>
          <p:cNvCxnSpPr>
            <a:stCxn id="23" idx="3"/>
            <a:endCxn id="24" idx="0"/>
          </p:cNvCxnSpPr>
          <p:nvPr/>
        </p:nvCxnSpPr>
        <p:spPr>
          <a:xfrm flipV="1">
            <a:off x="3609767" y="2467381"/>
            <a:ext cx="1446976" cy="93780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type="triangle" w="med" len="med"/>
          </a:ln>
        </p:spPr>
      </p:cxnSp>
      <p:cxnSp>
        <p:nvCxnSpPr>
          <p:cNvPr id="28" name="直接箭头连接符 27"/>
          <p:cNvCxnSpPr>
            <a:stCxn id="23" idx="3"/>
            <a:endCxn id="25" idx="0"/>
          </p:cNvCxnSpPr>
          <p:nvPr/>
        </p:nvCxnSpPr>
        <p:spPr>
          <a:xfrm flipV="1">
            <a:off x="3609767" y="3271783"/>
            <a:ext cx="2444858" cy="133405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type="triangle" w="med" len="med"/>
          </a:ln>
        </p:spPr>
      </p:cxnSp>
      <p:sp>
        <p:nvSpPr>
          <p:cNvPr id="29" name="圆角矩形 28"/>
          <p:cNvSpPr/>
          <p:nvPr/>
        </p:nvSpPr>
        <p:spPr>
          <a:xfrm>
            <a:off x="2594862" y="3832702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统一格式</a:t>
            </a:r>
            <a:endParaRPr lang="zh-CN" altLang="zh-CN" sz="1000"/>
          </a:p>
        </p:txBody>
      </p:sp>
      <p:cxnSp>
        <p:nvCxnSpPr>
          <p:cNvPr id="30" name="直接箭头连接符 29"/>
          <p:cNvCxnSpPr>
            <a:stCxn id="23" idx="2"/>
            <a:endCxn id="29" idx="0"/>
          </p:cNvCxnSpPr>
          <p:nvPr/>
        </p:nvCxnSpPr>
        <p:spPr>
          <a:xfrm>
            <a:off x="3102315" y="3603625"/>
            <a:ext cx="0" cy="22907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31" name="圆角矩形 30"/>
          <p:cNvSpPr/>
          <p:nvPr/>
        </p:nvSpPr>
        <p:spPr>
          <a:xfrm>
            <a:off x="1233621" y="3832702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数据库存储</a:t>
            </a:r>
            <a:endParaRPr lang="zh-CN" altLang="zh-CN" sz="1000"/>
          </a:p>
        </p:txBody>
      </p:sp>
      <p:cxnSp>
        <p:nvCxnSpPr>
          <p:cNvPr id="32" name="直接箭头连接符 31"/>
          <p:cNvCxnSpPr>
            <a:stCxn id="29" idx="1"/>
            <a:endCxn id="31" idx="3"/>
          </p:cNvCxnSpPr>
          <p:nvPr/>
        </p:nvCxnSpPr>
        <p:spPr>
          <a:xfrm flipH="1">
            <a:off x="2248526" y="4031140"/>
            <a:ext cx="346336" cy="875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33" name="直接箭头连接符 32"/>
          <p:cNvCxnSpPr>
            <a:stCxn id="31" idx="2"/>
            <a:endCxn id="8" idx="0"/>
          </p:cNvCxnSpPr>
          <p:nvPr/>
        </p:nvCxnSpPr>
        <p:spPr>
          <a:xfrm flipH="1">
            <a:off x="1741073" y="4229578"/>
            <a:ext cx="0" cy="32240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34" name="线形标注 1 33"/>
          <p:cNvSpPr/>
          <p:nvPr/>
        </p:nvSpPr>
        <p:spPr>
          <a:xfrm>
            <a:off x="2698750" y="4466166"/>
            <a:ext cx="1559263" cy="466127"/>
          </a:xfrm>
          <a:prstGeom prst="borderCallout1">
            <a:avLst>
              <a:gd name="adj1" fmla="val 2856"/>
              <a:gd name="adj2" fmla="val 490"/>
              <a:gd name="adj3" fmla="val 68827"/>
              <a:gd name="adj4" fmla="val -18922"/>
            </a:avLst>
          </a:prstGeom>
          <a:noFill/>
          <a:ln w="12700">
            <a:solidFill>
              <a:srgbClr val="5C5C5C"/>
            </a:solidFill>
            <a:prstDash val="sysDot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根据语言模型的</a:t>
            </a:r>
            <a:r>
              <a:rPr lang="en-US" altLang="en-US" sz="1000"/>
              <a:t> context window </a:t>
            </a:r>
            <a:r>
              <a:rPr lang="zh-CN" altLang="zh-CN" sz="1000"/>
              <a:t>和任务确定</a:t>
            </a:r>
            <a:r>
              <a:rPr lang="en-US" altLang="en-US" sz="1000"/>
              <a:t> n</a:t>
            </a:r>
            <a:endParaRPr lang="en-US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研报生成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Agent</a:t>
            </a:r>
            <a:endParaRPr lang="en-US" altLang="en-US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56" y="2571814"/>
            <a:ext cx="533400" cy="5334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150938" y="1341438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个股研报</a:t>
            </a:r>
            <a:endParaRPr lang="zh-CN" altLang="zh-CN" sz="1000"/>
          </a:p>
        </p:txBody>
      </p:sp>
      <p:sp>
        <p:nvSpPr>
          <p:cNvPr id="5" name="圆角矩形 4"/>
          <p:cNvSpPr/>
          <p:nvPr/>
        </p:nvSpPr>
        <p:spPr>
          <a:xfrm>
            <a:off x="1150938" y="3910000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行业研报</a:t>
            </a:r>
            <a:endParaRPr lang="zh-CN" altLang="zh-CN" sz="1000"/>
          </a:p>
        </p:txBody>
      </p:sp>
      <p:cxnSp>
        <p:nvCxnSpPr>
          <p:cNvPr id="6" name="肘形连接符 5"/>
          <p:cNvCxnSpPr>
            <a:stCxn id="3" idx="1"/>
            <a:endCxn id="4" idx="1"/>
          </p:cNvCxnSpPr>
          <p:nvPr/>
        </p:nvCxnSpPr>
        <p:spPr>
          <a:xfrm flipV="1">
            <a:off x="641350" y="1536700"/>
            <a:ext cx="508000" cy="13017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7" name="肘形连接符 6"/>
          <p:cNvCxnSpPr>
            <a:stCxn id="3" idx="1"/>
            <a:endCxn id="5" idx="1"/>
          </p:cNvCxnSpPr>
          <p:nvPr/>
        </p:nvCxnSpPr>
        <p:spPr>
          <a:xfrm>
            <a:off x="641350" y="2838450"/>
            <a:ext cx="508000" cy="12700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8" name="流程图: 可选过程 7"/>
          <p:cNvSpPr/>
          <p:nvPr/>
        </p:nvSpPr>
        <p:spPr>
          <a:xfrm>
            <a:off x="2552436" y="3275012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选股</a:t>
            </a:r>
            <a:endParaRPr lang="zh-CN" altLang="zh-CN" sz="1000"/>
          </a:p>
        </p:txBody>
      </p:sp>
      <p:sp>
        <p:nvSpPr>
          <p:cNvPr id="9" name="文本框 8"/>
          <p:cNvSpPr txBox="1"/>
          <p:nvPr/>
        </p:nvSpPr>
        <p:spPr>
          <a:xfrm>
            <a:off x="2552436" y="728133"/>
            <a:ext cx="177800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感知</a:t>
            </a:r>
            <a:r>
              <a:rPr lang="en-US" altLang="en-US" sz="1000"/>
              <a:t> Agent</a:t>
            </a:r>
            <a:endParaRPr lang="en-US" altLang="en-US" sz="1000"/>
          </a:p>
        </p:txBody>
      </p:sp>
      <p:sp>
        <p:nvSpPr>
          <p:cNvPr id="10" name="左大括号 9"/>
          <p:cNvSpPr/>
          <p:nvPr/>
        </p:nvSpPr>
        <p:spPr>
          <a:xfrm rot="5400000">
            <a:off x="3327136" y="-173567"/>
            <a:ext cx="228600" cy="2514600"/>
          </a:xfrm>
          <a:prstGeom prst="leftBrace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</a:p>
        </p:txBody>
      </p:sp>
      <p:sp>
        <p:nvSpPr>
          <p:cNvPr id="11" name="流程图: 可选过程 10"/>
          <p:cNvSpPr/>
          <p:nvPr/>
        </p:nvSpPr>
        <p:spPr>
          <a:xfrm>
            <a:off x="2552436" y="1341438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个股新闻</a:t>
            </a:r>
            <a:endParaRPr lang="zh-CN" altLang="zh-CN" sz="1000"/>
          </a:p>
        </p:txBody>
      </p:sp>
      <p:sp>
        <p:nvSpPr>
          <p:cNvPr id="12" name="文本框 11"/>
          <p:cNvSpPr txBox="1"/>
          <p:nvPr/>
        </p:nvSpPr>
        <p:spPr>
          <a:xfrm>
            <a:off x="5360710" y="728133"/>
            <a:ext cx="177800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规划</a:t>
            </a:r>
            <a:r>
              <a:rPr lang="en-US" altLang="en-US" sz="1000"/>
              <a:t> MultiAgent</a:t>
            </a:r>
            <a:endParaRPr lang="en-US" altLang="en-US" sz="1000"/>
          </a:p>
        </p:txBody>
      </p:sp>
      <p:sp>
        <p:nvSpPr>
          <p:cNvPr id="13" name="左大括号 12"/>
          <p:cNvSpPr/>
          <p:nvPr/>
        </p:nvSpPr>
        <p:spPr>
          <a:xfrm rot="5400000">
            <a:off x="6133836" y="-312750"/>
            <a:ext cx="231750" cy="2758017"/>
          </a:xfrm>
          <a:prstGeom prst="leftBrace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</a:p>
        </p:txBody>
      </p:sp>
      <p:sp>
        <p:nvSpPr>
          <p:cNvPr id="14" name="文本框 13"/>
          <p:cNvSpPr txBox="1"/>
          <p:nvPr/>
        </p:nvSpPr>
        <p:spPr>
          <a:xfrm>
            <a:off x="8121660" y="1962150"/>
            <a:ext cx="1022404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决策</a:t>
            </a:r>
            <a:r>
              <a:rPr lang="en-US" altLang="en-US" sz="1000"/>
              <a:t> Agent</a:t>
            </a:r>
            <a:endParaRPr lang="en-US" altLang="en-US" sz="1000"/>
          </a:p>
        </p:txBody>
      </p:sp>
      <p:sp>
        <p:nvSpPr>
          <p:cNvPr id="15" name="左大括号 14"/>
          <p:cNvSpPr/>
          <p:nvPr/>
        </p:nvSpPr>
        <p:spPr>
          <a:xfrm rot="10800000">
            <a:off x="7889910" y="1250950"/>
            <a:ext cx="231750" cy="3530600"/>
          </a:xfrm>
          <a:prstGeom prst="leftBrace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</a:p>
        </p:txBody>
      </p:sp>
      <p:sp>
        <p:nvSpPr>
          <p:cNvPr id="16" name="圆角矩形 15"/>
          <p:cNvSpPr/>
          <p:nvPr/>
        </p:nvSpPr>
        <p:spPr>
          <a:xfrm>
            <a:off x="3714814" y="3275012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个股研报</a:t>
            </a:r>
            <a:endParaRPr lang="zh-CN" altLang="zh-CN" sz="1000"/>
          </a:p>
        </p:txBody>
      </p:sp>
      <p:cxnSp>
        <p:nvCxnSpPr>
          <p:cNvPr id="17" name="肘形连接符 16"/>
          <p:cNvCxnSpPr>
            <a:stCxn id="4" idx="2"/>
            <a:endCxn id="16" idx="0"/>
          </p:cNvCxnSpPr>
          <p:nvPr/>
        </p:nvCxnSpPr>
        <p:spPr>
          <a:xfrm rot="5400000" flipV="1">
            <a:off x="2095500" y="1225550"/>
            <a:ext cx="1536700" cy="2565400"/>
          </a:xfrm>
          <a:prstGeom prst="bentConnector3">
            <a:avLst>
              <a:gd name="adj1" fmla="val 86382"/>
            </a:avLst>
          </a:prstGeom>
          <a:noFill/>
          <a:ln w="25400">
            <a:solidFill>
              <a:srgbClr val="000000"/>
            </a:solidFill>
            <a:prstDash val="sysDot"/>
            <a:headEnd w="med" len="med"/>
            <a:tailEnd type="triangle" w="med" len="med"/>
          </a:ln>
        </p:spPr>
      </p:cxnSp>
      <p:sp>
        <p:nvSpPr>
          <p:cNvPr id="18" name="圆角矩形 17"/>
          <p:cNvSpPr/>
          <p:nvPr/>
        </p:nvSpPr>
        <p:spPr>
          <a:xfrm>
            <a:off x="2552436" y="4580466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行业新闻</a:t>
            </a:r>
            <a:endParaRPr lang="zh-CN" altLang="zh-CN" sz="100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60867" y="4631266"/>
            <a:ext cx="457278" cy="8467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20" name="文本框 19"/>
          <p:cNvSpPr txBox="1"/>
          <p:nvPr/>
        </p:nvSpPr>
        <p:spPr>
          <a:xfrm>
            <a:off x="618145" y="4510616"/>
            <a:ext cx="761922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流程流向</a:t>
            </a:r>
            <a:endParaRPr lang="zh-CN" altLang="zh-CN" sz="1000"/>
          </a:p>
        </p:txBody>
      </p:sp>
      <p:sp>
        <p:nvSpPr>
          <p:cNvPr id="21" name="文本框 20"/>
          <p:cNvSpPr txBox="1"/>
          <p:nvPr/>
        </p:nvSpPr>
        <p:spPr>
          <a:xfrm>
            <a:off x="618145" y="4751916"/>
            <a:ext cx="76200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数据流向</a:t>
            </a:r>
            <a:endParaRPr lang="zh-CN" altLang="zh-CN" sz="100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160867" y="4872566"/>
            <a:ext cx="457278" cy="8467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type="triangle" w="med" len="med"/>
          </a:ln>
        </p:spPr>
      </p:cxnSp>
      <p:cxnSp>
        <p:nvCxnSpPr>
          <p:cNvPr id="23" name="直接箭头连接符 22"/>
          <p:cNvCxnSpPr>
            <a:stCxn id="8" idx="3"/>
            <a:endCxn id="16" idx="1"/>
          </p:cNvCxnSpPr>
          <p:nvPr/>
        </p:nvCxnSpPr>
        <p:spPr>
          <a:xfrm>
            <a:off x="3411273" y="3473450"/>
            <a:ext cx="303541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24" name="肘形连接符 23"/>
          <p:cNvCxnSpPr>
            <a:stCxn id="5" idx="3"/>
            <a:endCxn id="8" idx="1"/>
          </p:cNvCxnSpPr>
          <p:nvPr/>
        </p:nvCxnSpPr>
        <p:spPr>
          <a:xfrm flipV="1">
            <a:off x="2006600" y="3473450"/>
            <a:ext cx="546100" cy="6350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25" name="直接箭头连接符 24"/>
          <p:cNvCxnSpPr/>
          <p:nvPr/>
        </p:nvCxnSpPr>
        <p:spPr>
          <a:xfrm>
            <a:off x="2008188" y="1524000"/>
            <a:ext cx="544248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26" name="流程图: 可选过程 25"/>
          <p:cNvSpPr/>
          <p:nvPr/>
        </p:nvSpPr>
        <p:spPr>
          <a:xfrm>
            <a:off x="2582598" y="1944158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股票</a:t>
            </a:r>
            <a:r>
              <a:rPr lang="en-US" altLang="en-US" sz="1000"/>
              <a:t>K</a:t>
            </a:r>
            <a:r>
              <a:rPr lang="zh-CN" altLang="zh-CN" sz="1000"/>
              <a:t>线图</a:t>
            </a:r>
            <a:endParaRPr lang="zh-CN" altLang="zh-CN" sz="1000"/>
          </a:p>
        </p:txBody>
      </p:sp>
      <p:cxnSp>
        <p:nvCxnSpPr>
          <p:cNvPr id="27" name="肘形连接符 26"/>
          <p:cNvCxnSpPr/>
          <p:nvPr/>
        </p:nvCxnSpPr>
        <p:spPr>
          <a:xfrm flipH="1" flipV="1">
            <a:off x="2008188" y="1539875"/>
            <a:ext cx="569912" cy="593725"/>
          </a:xfrm>
          <a:prstGeom prst="bentConnector3">
            <a:avLst/>
          </a:prstGeom>
          <a:noFill/>
          <a:ln w="25400">
            <a:solidFill>
              <a:srgbClr val="000000"/>
            </a:solidFill>
            <a:prstDash val="solid"/>
            <a:headEnd type="arrow" w="med" len="med"/>
            <a:tailEnd type="none" w="med" len="med"/>
          </a:ln>
        </p:spPr>
      </p:cxnSp>
      <p:sp>
        <p:nvSpPr>
          <p:cNvPr id="28" name="流程图: 可选过程 27"/>
          <p:cNvSpPr/>
          <p:nvPr/>
        </p:nvSpPr>
        <p:spPr>
          <a:xfrm>
            <a:off x="3713226" y="1944158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视觉分析</a:t>
            </a:r>
            <a:endParaRPr lang="zh-CN" altLang="zh-CN" sz="1000"/>
          </a:p>
        </p:txBody>
      </p:sp>
      <p:cxnSp>
        <p:nvCxnSpPr>
          <p:cNvPr id="29" name="直接箭头连接符 28"/>
          <p:cNvCxnSpPr>
            <a:endCxn id="28" idx="1"/>
          </p:cNvCxnSpPr>
          <p:nvPr/>
        </p:nvCxnSpPr>
        <p:spPr>
          <a:xfrm>
            <a:off x="3441700" y="2133600"/>
            <a:ext cx="271526" cy="899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30" name="流程图: 可选过程 29"/>
          <p:cNvSpPr/>
          <p:nvPr/>
        </p:nvSpPr>
        <p:spPr>
          <a:xfrm>
            <a:off x="3713226" y="1341438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去重与清洗</a:t>
            </a:r>
            <a:endParaRPr lang="zh-CN" altLang="zh-CN" sz="1000"/>
          </a:p>
        </p:txBody>
      </p:sp>
      <p:sp>
        <p:nvSpPr>
          <p:cNvPr id="31" name="流程图: 可选过程 30"/>
          <p:cNvSpPr/>
          <p:nvPr/>
        </p:nvSpPr>
        <p:spPr>
          <a:xfrm>
            <a:off x="3702326" y="4580466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去重与清洗</a:t>
            </a:r>
            <a:endParaRPr lang="zh-CN" altLang="zh-CN" sz="1000"/>
          </a:p>
        </p:txBody>
      </p:sp>
      <p:cxnSp>
        <p:nvCxnSpPr>
          <p:cNvPr id="32" name="直接箭头连接符 31"/>
          <p:cNvCxnSpPr>
            <a:stCxn id="11" idx="3"/>
            <a:endCxn id="30" idx="1"/>
          </p:cNvCxnSpPr>
          <p:nvPr/>
        </p:nvCxnSpPr>
        <p:spPr>
          <a:xfrm>
            <a:off x="3411273" y="1539875"/>
            <a:ext cx="301953" cy="1242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33" name="流程图: 可选过程 32"/>
          <p:cNvSpPr/>
          <p:nvPr/>
        </p:nvSpPr>
        <p:spPr>
          <a:xfrm>
            <a:off x="2582598" y="2508250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定期报告</a:t>
            </a:r>
            <a:endParaRPr lang="zh-CN" altLang="zh-CN" sz="1000"/>
          </a:p>
        </p:txBody>
      </p:sp>
      <p:cxnSp>
        <p:nvCxnSpPr>
          <p:cNvPr id="34" name="肘形连接符 33"/>
          <p:cNvCxnSpPr>
            <a:endCxn id="33" idx="1"/>
          </p:cNvCxnSpPr>
          <p:nvPr/>
        </p:nvCxnSpPr>
        <p:spPr>
          <a:xfrm rot="5400000" flipV="1">
            <a:off x="1841500" y="1962150"/>
            <a:ext cx="1187450" cy="298450"/>
          </a:xfrm>
          <a:prstGeom prst="bentConnector2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35" name="流程图: 可选过程 34"/>
          <p:cNvSpPr/>
          <p:nvPr/>
        </p:nvSpPr>
        <p:spPr>
          <a:xfrm>
            <a:off x="3702326" y="2508250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财务报表</a:t>
            </a:r>
            <a:endParaRPr lang="zh-CN" altLang="zh-CN" sz="1000"/>
          </a:p>
        </p:txBody>
      </p:sp>
      <p:cxnSp>
        <p:nvCxnSpPr>
          <p:cNvPr id="36" name="直接箭头连接符 35"/>
          <p:cNvCxnSpPr>
            <a:stCxn id="33" idx="3"/>
            <a:endCxn id="35" idx="1"/>
          </p:cNvCxnSpPr>
          <p:nvPr/>
        </p:nvCxnSpPr>
        <p:spPr>
          <a:xfrm>
            <a:off x="3441436" y="2706688"/>
            <a:ext cx="260891" cy="1242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37" name="流程图: 可选过程 36"/>
          <p:cNvSpPr/>
          <p:nvPr/>
        </p:nvSpPr>
        <p:spPr>
          <a:xfrm>
            <a:off x="4892870" y="2508250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财务预测</a:t>
            </a:r>
            <a:endParaRPr lang="zh-CN" altLang="zh-CN" sz="1000"/>
          </a:p>
        </p:txBody>
      </p:sp>
      <p:sp>
        <p:nvSpPr>
          <p:cNvPr id="38" name="流程图: 可选过程 37"/>
          <p:cNvSpPr/>
          <p:nvPr/>
        </p:nvSpPr>
        <p:spPr>
          <a:xfrm>
            <a:off x="4892870" y="1944158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估值模型</a:t>
            </a:r>
            <a:endParaRPr lang="zh-CN" altLang="zh-CN" sz="1000"/>
          </a:p>
        </p:txBody>
      </p:sp>
      <p:cxnSp>
        <p:nvCxnSpPr>
          <p:cNvPr id="39" name="直接箭头连接符 38"/>
          <p:cNvCxnSpPr>
            <a:stCxn id="35" idx="3"/>
            <a:endCxn id="37" idx="1"/>
          </p:cNvCxnSpPr>
          <p:nvPr/>
        </p:nvCxnSpPr>
        <p:spPr>
          <a:xfrm>
            <a:off x="4561164" y="2706688"/>
            <a:ext cx="33170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40" name="直接箭头连接符 39"/>
          <p:cNvCxnSpPr>
            <a:stCxn id="37" idx="0"/>
            <a:endCxn id="38" idx="2"/>
          </p:cNvCxnSpPr>
          <p:nvPr/>
        </p:nvCxnSpPr>
        <p:spPr>
          <a:xfrm flipV="1">
            <a:off x="5322288" y="2341033"/>
            <a:ext cx="0" cy="167217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41" name="直接箭头连接符 40"/>
          <p:cNvCxnSpPr>
            <a:stCxn id="28" idx="3"/>
            <a:endCxn id="38" idx="1"/>
          </p:cNvCxnSpPr>
          <p:nvPr/>
        </p:nvCxnSpPr>
        <p:spPr>
          <a:xfrm>
            <a:off x="4572064" y="2142596"/>
            <a:ext cx="32080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42" name="流程图: 可选过程 41"/>
          <p:cNvSpPr/>
          <p:nvPr/>
        </p:nvSpPr>
        <p:spPr>
          <a:xfrm>
            <a:off x="4892870" y="1341438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研报初稿</a:t>
            </a:r>
            <a:endParaRPr lang="zh-CN" altLang="zh-CN" sz="1000"/>
          </a:p>
        </p:txBody>
      </p:sp>
      <p:cxnSp>
        <p:nvCxnSpPr>
          <p:cNvPr id="43" name="直接箭头连接符 42"/>
          <p:cNvCxnSpPr>
            <a:stCxn id="38" idx="0"/>
            <a:endCxn id="42" idx="2"/>
          </p:cNvCxnSpPr>
          <p:nvPr/>
        </p:nvCxnSpPr>
        <p:spPr>
          <a:xfrm flipV="1">
            <a:off x="5322288" y="1738312"/>
            <a:ext cx="0" cy="20584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44" name="直接箭头连接符 43"/>
          <p:cNvCxnSpPr>
            <a:stCxn id="30" idx="3"/>
            <a:endCxn id="42" idx="1"/>
          </p:cNvCxnSpPr>
          <p:nvPr/>
        </p:nvCxnSpPr>
        <p:spPr>
          <a:xfrm>
            <a:off x="4572064" y="1539875"/>
            <a:ext cx="32080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45" name="直接箭头连接符 44"/>
          <p:cNvCxnSpPr>
            <a:stCxn id="18" idx="3"/>
            <a:endCxn id="31" idx="1"/>
          </p:cNvCxnSpPr>
          <p:nvPr/>
        </p:nvCxnSpPr>
        <p:spPr>
          <a:xfrm>
            <a:off x="3409686" y="4778904"/>
            <a:ext cx="292641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46" name="肘形连接符 45"/>
          <p:cNvCxnSpPr>
            <a:stCxn id="5" idx="3"/>
            <a:endCxn id="18" idx="1"/>
          </p:cNvCxnSpPr>
          <p:nvPr/>
        </p:nvCxnSpPr>
        <p:spPr>
          <a:xfrm>
            <a:off x="2006600" y="4108450"/>
            <a:ext cx="546100" cy="6731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47" name="圆角矩形 46"/>
          <p:cNvSpPr/>
          <p:nvPr/>
        </p:nvSpPr>
        <p:spPr>
          <a:xfrm>
            <a:off x="3703914" y="3910000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个股</a:t>
            </a:r>
            <a:endParaRPr lang="zh-CN" altLang="zh-CN" sz="1000"/>
          </a:p>
          <a:p>
            <a:pPr lvl="0" algn="ctr"/>
            <a:r>
              <a:rPr lang="zh-CN" altLang="zh-CN" sz="1000"/>
              <a:t>定期报告</a:t>
            </a:r>
            <a:endParaRPr lang="zh-CN" altLang="zh-CN" sz="1000"/>
          </a:p>
        </p:txBody>
      </p:sp>
      <p:cxnSp>
        <p:nvCxnSpPr>
          <p:cNvPr id="48" name="肘形连接符 47"/>
          <p:cNvCxnSpPr>
            <a:stCxn id="47" idx="1"/>
            <a:endCxn id="8" idx="3"/>
          </p:cNvCxnSpPr>
          <p:nvPr/>
        </p:nvCxnSpPr>
        <p:spPr>
          <a:xfrm flipH="1" flipV="1">
            <a:off x="3409950" y="3473450"/>
            <a:ext cx="292100" cy="6350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headEnd type="triangle" w="med" len="med"/>
            <a:tailEnd type="none" w="med" len="med"/>
          </a:ln>
        </p:spPr>
      </p:cxnSp>
      <p:sp>
        <p:nvSpPr>
          <p:cNvPr id="49" name="圆角矩形 48"/>
          <p:cNvSpPr/>
          <p:nvPr/>
        </p:nvSpPr>
        <p:spPr>
          <a:xfrm>
            <a:off x="4892870" y="3592512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报告分析</a:t>
            </a:r>
            <a:r>
              <a:rPr lang="en-US" altLang="en-US" sz="1000"/>
              <a:t> Agent</a:t>
            </a:r>
            <a:endParaRPr lang="en-US" altLang="en-US" sz="1000"/>
          </a:p>
        </p:txBody>
      </p:sp>
      <p:cxnSp>
        <p:nvCxnSpPr>
          <p:cNvPr id="50" name="肘形连接符 49"/>
          <p:cNvCxnSpPr>
            <a:stCxn id="16" idx="3"/>
            <a:endCxn id="49" idx="1"/>
          </p:cNvCxnSpPr>
          <p:nvPr/>
        </p:nvCxnSpPr>
        <p:spPr>
          <a:xfrm>
            <a:off x="4572000" y="3473450"/>
            <a:ext cx="323850" cy="3175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51" name="肘形连接符 50"/>
          <p:cNvCxnSpPr>
            <a:stCxn id="47" idx="3"/>
            <a:endCxn id="49" idx="1"/>
          </p:cNvCxnSpPr>
          <p:nvPr/>
        </p:nvCxnSpPr>
        <p:spPr>
          <a:xfrm flipV="1">
            <a:off x="4559300" y="3790950"/>
            <a:ext cx="336550" cy="3175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52" name="文本框 51"/>
          <p:cNvSpPr txBox="1"/>
          <p:nvPr/>
        </p:nvSpPr>
        <p:spPr>
          <a:xfrm>
            <a:off x="4853585" y="1083733"/>
            <a:ext cx="935819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000"/>
              <a:t>ChatGPT</a:t>
            </a:r>
            <a:endParaRPr lang="en-US" altLang="en-US" sz="1000"/>
          </a:p>
        </p:txBody>
      </p:sp>
      <p:sp>
        <p:nvSpPr>
          <p:cNvPr id="53" name="文本框 52"/>
          <p:cNvSpPr txBox="1"/>
          <p:nvPr/>
        </p:nvSpPr>
        <p:spPr>
          <a:xfrm>
            <a:off x="5779085" y="1082133"/>
            <a:ext cx="93980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文心一言</a:t>
            </a:r>
            <a:endParaRPr lang="zh-CN" altLang="zh-CN" sz="1000"/>
          </a:p>
        </p:txBody>
      </p:sp>
      <p:sp>
        <p:nvSpPr>
          <p:cNvPr id="54" name="流程图: 可选过程 53"/>
          <p:cNvSpPr/>
          <p:nvPr/>
        </p:nvSpPr>
        <p:spPr>
          <a:xfrm>
            <a:off x="5818370" y="1339838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研报初稿</a:t>
            </a:r>
            <a:endParaRPr lang="zh-CN" altLang="zh-CN" sz="1000"/>
          </a:p>
        </p:txBody>
      </p:sp>
      <p:sp>
        <p:nvSpPr>
          <p:cNvPr id="55" name="流程图: 可选过程 54"/>
          <p:cNvSpPr/>
          <p:nvPr/>
        </p:nvSpPr>
        <p:spPr>
          <a:xfrm>
            <a:off x="5818370" y="2506650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财务预测</a:t>
            </a:r>
            <a:endParaRPr lang="zh-CN" altLang="zh-CN" sz="1000"/>
          </a:p>
        </p:txBody>
      </p:sp>
      <p:sp>
        <p:nvSpPr>
          <p:cNvPr id="56" name="文本框 55"/>
          <p:cNvSpPr txBox="1"/>
          <p:nvPr/>
        </p:nvSpPr>
        <p:spPr>
          <a:xfrm>
            <a:off x="6710935" y="1080533"/>
            <a:ext cx="93980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通义千问</a:t>
            </a:r>
            <a:endParaRPr lang="zh-CN" altLang="zh-CN" sz="1000"/>
          </a:p>
        </p:txBody>
      </p:sp>
      <p:sp>
        <p:nvSpPr>
          <p:cNvPr id="57" name="流程图: 可选过程 56"/>
          <p:cNvSpPr/>
          <p:nvPr/>
        </p:nvSpPr>
        <p:spPr>
          <a:xfrm>
            <a:off x="6750220" y="1338238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研报初稿</a:t>
            </a:r>
            <a:endParaRPr lang="zh-CN" altLang="zh-CN" sz="1000"/>
          </a:p>
        </p:txBody>
      </p:sp>
      <p:cxnSp>
        <p:nvCxnSpPr>
          <p:cNvPr id="58" name="直接箭头连接符 57"/>
          <p:cNvCxnSpPr>
            <a:stCxn id="59" idx="0"/>
            <a:endCxn id="57" idx="2"/>
          </p:cNvCxnSpPr>
          <p:nvPr/>
        </p:nvCxnSpPr>
        <p:spPr>
          <a:xfrm flipV="1">
            <a:off x="7179638" y="1735112"/>
            <a:ext cx="0" cy="20584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59" name="流程图: 可选过程 58"/>
          <p:cNvSpPr/>
          <p:nvPr/>
        </p:nvSpPr>
        <p:spPr>
          <a:xfrm>
            <a:off x="6750220" y="1940958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估值模型</a:t>
            </a:r>
            <a:endParaRPr lang="zh-CN" altLang="zh-CN" sz="1000"/>
          </a:p>
        </p:txBody>
      </p:sp>
      <p:cxnSp>
        <p:nvCxnSpPr>
          <p:cNvPr id="60" name="直接箭头连接符 59"/>
          <p:cNvCxnSpPr>
            <a:stCxn id="61" idx="0"/>
            <a:endCxn id="59" idx="2"/>
          </p:cNvCxnSpPr>
          <p:nvPr/>
        </p:nvCxnSpPr>
        <p:spPr>
          <a:xfrm flipV="1">
            <a:off x="7179638" y="2337833"/>
            <a:ext cx="0" cy="167217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61" name="流程图: 可选过程 60"/>
          <p:cNvSpPr/>
          <p:nvPr/>
        </p:nvSpPr>
        <p:spPr>
          <a:xfrm>
            <a:off x="6750220" y="2505050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财务预测</a:t>
            </a:r>
            <a:endParaRPr lang="zh-CN" altLang="zh-CN" sz="1000"/>
          </a:p>
        </p:txBody>
      </p:sp>
      <p:sp>
        <p:nvSpPr>
          <p:cNvPr id="62" name="流程图: 可选过程 61"/>
          <p:cNvSpPr/>
          <p:nvPr/>
        </p:nvSpPr>
        <p:spPr>
          <a:xfrm>
            <a:off x="8203443" y="2505050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研报终稿</a:t>
            </a:r>
            <a:endParaRPr lang="zh-CN" altLang="zh-CN" sz="1000"/>
          </a:p>
        </p:txBody>
      </p:sp>
      <p:sp>
        <p:nvSpPr>
          <p:cNvPr id="63" name="流程图: 可选过程 62"/>
          <p:cNvSpPr/>
          <p:nvPr/>
        </p:nvSpPr>
        <p:spPr>
          <a:xfrm>
            <a:off x="8203443" y="3147547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个股决策</a:t>
            </a:r>
            <a:endParaRPr lang="zh-CN" altLang="zh-CN" sz="1000"/>
          </a:p>
        </p:txBody>
      </p:sp>
      <p:sp>
        <p:nvSpPr>
          <p:cNvPr id="64" name="圆角矩形 63"/>
          <p:cNvSpPr/>
          <p:nvPr/>
        </p:nvSpPr>
        <p:spPr>
          <a:xfrm>
            <a:off x="4895850" y="4305300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RAG</a:t>
            </a:r>
            <a:endParaRPr lang="en-US" altLang="en-US" sz="1000"/>
          </a:p>
        </p:txBody>
      </p:sp>
      <p:cxnSp>
        <p:nvCxnSpPr>
          <p:cNvPr id="65" name="肘形连接符 64"/>
          <p:cNvCxnSpPr>
            <a:stCxn id="47" idx="3"/>
            <a:endCxn id="64" idx="1"/>
          </p:cNvCxnSpPr>
          <p:nvPr/>
        </p:nvCxnSpPr>
        <p:spPr>
          <a:xfrm>
            <a:off x="4559300" y="4108450"/>
            <a:ext cx="336550" cy="3937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66" name="肘形连接符 65"/>
          <p:cNvCxnSpPr>
            <a:stCxn id="31" idx="3"/>
            <a:endCxn id="64" idx="1"/>
          </p:cNvCxnSpPr>
          <p:nvPr/>
        </p:nvCxnSpPr>
        <p:spPr>
          <a:xfrm flipV="1">
            <a:off x="4559300" y="4502150"/>
            <a:ext cx="336550" cy="2794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67" name="圆角矩形 66"/>
          <p:cNvSpPr/>
          <p:nvPr/>
        </p:nvSpPr>
        <p:spPr>
          <a:xfrm>
            <a:off x="5819595" y="3592512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报告分析</a:t>
            </a:r>
            <a:r>
              <a:rPr lang="en-US" altLang="en-US" sz="1000"/>
              <a:t> Agent</a:t>
            </a:r>
            <a:endParaRPr lang="en-US" altLang="en-US" sz="1000"/>
          </a:p>
        </p:txBody>
      </p:sp>
      <p:sp>
        <p:nvSpPr>
          <p:cNvPr id="68" name="圆角矩形 67"/>
          <p:cNvSpPr/>
          <p:nvPr/>
        </p:nvSpPr>
        <p:spPr>
          <a:xfrm>
            <a:off x="5822576" y="4305300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RAG</a:t>
            </a:r>
            <a:endParaRPr lang="en-US" altLang="en-US" sz="1000"/>
          </a:p>
        </p:txBody>
      </p:sp>
      <p:sp>
        <p:nvSpPr>
          <p:cNvPr id="69" name="圆角矩形 68"/>
          <p:cNvSpPr/>
          <p:nvPr/>
        </p:nvSpPr>
        <p:spPr>
          <a:xfrm>
            <a:off x="6750220" y="3592512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报告分析</a:t>
            </a:r>
            <a:r>
              <a:rPr lang="en-US" altLang="en-US" sz="1000"/>
              <a:t> Agent</a:t>
            </a:r>
            <a:endParaRPr lang="en-US" altLang="en-US" sz="1000"/>
          </a:p>
        </p:txBody>
      </p:sp>
      <p:sp>
        <p:nvSpPr>
          <p:cNvPr id="70" name="圆角矩形 69"/>
          <p:cNvSpPr/>
          <p:nvPr/>
        </p:nvSpPr>
        <p:spPr>
          <a:xfrm>
            <a:off x="6753200" y="4305300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RAG</a:t>
            </a:r>
            <a:endParaRPr lang="en-US" altLang="en-US" sz="1000"/>
          </a:p>
        </p:txBody>
      </p:sp>
      <p:cxnSp>
        <p:nvCxnSpPr>
          <p:cNvPr id="71" name="直接箭头连接符 70"/>
          <p:cNvCxnSpPr>
            <a:stCxn id="55" idx="0"/>
            <a:endCxn id="54" idx="2"/>
          </p:cNvCxnSpPr>
          <p:nvPr/>
        </p:nvCxnSpPr>
        <p:spPr>
          <a:xfrm flipV="1">
            <a:off x="6247788" y="1736712"/>
            <a:ext cx="12424" cy="76993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72" name="直接箭头连接符 71"/>
          <p:cNvCxnSpPr>
            <a:stCxn id="53" idx="0"/>
          </p:cNvCxnSpPr>
          <p:nvPr/>
        </p:nvCxnSpPr>
        <p:spPr>
          <a:xfrm>
            <a:off x="5779085" y="1202783"/>
            <a:ext cx="12424" cy="3766796"/>
          </a:xfrm>
          <a:prstGeom prst="straightConnector1">
            <a:avLst/>
          </a:prstGeom>
          <a:noFill/>
          <a:ln w="3175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cxnSp>
        <p:nvCxnSpPr>
          <p:cNvPr id="73" name="直接箭头连接符 72"/>
          <p:cNvCxnSpPr/>
          <p:nvPr/>
        </p:nvCxnSpPr>
        <p:spPr>
          <a:xfrm>
            <a:off x="6710935" y="1201183"/>
            <a:ext cx="12424" cy="3766796"/>
          </a:xfrm>
          <a:prstGeom prst="straightConnector1">
            <a:avLst/>
          </a:prstGeom>
          <a:noFill/>
          <a:ln w="3175">
            <a:solidFill>
              <a:srgbClr val="000000"/>
            </a:solidFill>
            <a:prstDash val="sysDot"/>
            <a:headEnd w="med" len="med"/>
            <a:tailEnd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研报生成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Agent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个股研报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股票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K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线图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4591" y="805622"/>
            <a:ext cx="4375150" cy="393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en-US" altLang="en-US" sz="1000"/>
              <a:t>K</a:t>
            </a:r>
            <a:r>
              <a:rPr lang="zh-CN" altLang="zh-CN" sz="1000"/>
              <a:t>线图分析是一种通过观察价格在特定时间段内的开盘价、收盘价、最高价和最低价的变化，以预测市场趋势和做出交易决策的技术分析方法。</a:t>
            </a:r>
            <a:endParaRPr lang="zh-CN" altLang="zh-CN" sz="1000"/>
          </a:p>
        </p:txBody>
      </p:sp>
      <p:sp>
        <p:nvSpPr>
          <p:cNvPr id="4" name="圆角矩形 3"/>
          <p:cNvSpPr/>
          <p:nvPr/>
        </p:nvSpPr>
        <p:spPr>
          <a:xfrm>
            <a:off x="1312448" y="1478998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技术分析</a:t>
            </a:r>
            <a:r>
              <a:rPr lang="en-US" altLang="en-US" sz="1000"/>
              <a:t> Agent</a:t>
            </a:r>
            <a:endParaRPr lang="en-US" altLang="en-US" sz="1000"/>
          </a:p>
        </p:txBody>
      </p:sp>
      <p:sp>
        <p:nvSpPr>
          <p:cNvPr id="5" name="文本框 4"/>
          <p:cNvSpPr txBox="1"/>
          <p:nvPr/>
        </p:nvSpPr>
        <p:spPr>
          <a:xfrm>
            <a:off x="173998" y="1556785"/>
            <a:ext cx="730250" cy="2540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50"/>
              <a:t>江淮汽车</a:t>
            </a:r>
            <a:endParaRPr lang="zh-CN" altLang="zh-CN" sz="1050"/>
          </a:p>
        </p:txBody>
      </p:sp>
      <p:cxnSp>
        <p:nvCxnSpPr>
          <p:cNvPr id="6" name="直接箭头连接符 5"/>
          <p:cNvCxnSpPr>
            <a:stCxn id="5" idx="1"/>
            <a:endCxn id="4" idx="1"/>
          </p:cNvCxnSpPr>
          <p:nvPr/>
        </p:nvCxnSpPr>
        <p:spPr>
          <a:xfrm flipV="1">
            <a:off x="904248" y="1677435"/>
            <a:ext cx="408200" cy="381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7" name="圆角矩形 6"/>
          <p:cNvSpPr/>
          <p:nvPr/>
        </p:nvSpPr>
        <p:spPr>
          <a:xfrm>
            <a:off x="2594862" y="1478998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证券宝</a:t>
            </a:r>
            <a:endParaRPr lang="zh-CN" altLang="zh-CN" sz="1000"/>
          </a:p>
          <a:p>
            <a:pPr lvl="0" algn="ctr"/>
            <a:r>
              <a:rPr lang="zh-CN" altLang="zh-CN" sz="1000"/>
              <a:t>金融服务</a:t>
            </a:r>
            <a:endParaRPr lang="zh-CN" altLang="zh-CN" sz="1000"/>
          </a:p>
        </p:txBody>
      </p:sp>
      <p:cxnSp>
        <p:nvCxnSpPr>
          <p:cNvPr id="8" name="直接箭头连接符 7"/>
          <p:cNvCxnSpPr>
            <a:endCxn id="7" idx="1"/>
          </p:cNvCxnSpPr>
          <p:nvPr/>
        </p:nvCxnSpPr>
        <p:spPr>
          <a:xfrm flipV="1">
            <a:off x="2169698" y="1677435"/>
            <a:ext cx="425164" cy="635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9" name="圆角矩形 8"/>
          <p:cNvSpPr/>
          <p:nvPr/>
        </p:nvSpPr>
        <p:spPr>
          <a:xfrm>
            <a:off x="2532212" y="2843276"/>
            <a:ext cx="1140204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mplfinance</a:t>
            </a:r>
            <a:endParaRPr lang="en-US" altLang="en-US" sz="1000"/>
          </a:p>
          <a:p>
            <a:pPr lvl="0" algn="ctr"/>
            <a:r>
              <a:rPr lang="zh-CN" altLang="zh-CN" sz="1000"/>
              <a:t>绘制</a:t>
            </a:r>
            <a:r>
              <a:rPr lang="en-US" altLang="en-US" sz="1000"/>
              <a:t>K</a:t>
            </a:r>
            <a:r>
              <a:rPr lang="zh-CN" altLang="zh-CN" sz="1000"/>
              <a:t>线图</a:t>
            </a:r>
            <a:endParaRPr lang="zh-CN" altLang="zh-CN" sz="1000"/>
          </a:p>
        </p:txBody>
      </p:sp>
      <p:sp>
        <p:nvSpPr>
          <p:cNvPr id="10" name="圆角矩形 9"/>
          <p:cNvSpPr/>
          <p:nvPr/>
        </p:nvSpPr>
        <p:spPr>
          <a:xfrm>
            <a:off x="2594862" y="2124222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设置股票代码和公司名称</a:t>
            </a:r>
            <a:endParaRPr lang="zh-CN" altLang="zh-CN" sz="1000"/>
          </a:p>
        </p:txBody>
      </p:sp>
      <p:cxnSp>
        <p:nvCxnSpPr>
          <p:cNvPr id="11" name="直接箭头连接符 10"/>
          <p:cNvCxnSpPr>
            <a:endCxn id="10" idx="0"/>
          </p:cNvCxnSpPr>
          <p:nvPr/>
        </p:nvCxnSpPr>
        <p:spPr>
          <a:xfrm>
            <a:off x="3102315" y="1875873"/>
            <a:ext cx="0" cy="24834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12" name="圆角矩形 11"/>
          <p:cNvSpPr/>
          <p:nvPr/>
        </p:nvSpPr>
        <p:spPr>
          <a:xfrm>
            <a:off x="1108348" y="2124222"/>
            <a:ext cx="1137526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获取股票数据</a:t>
            </a:r>
            <a:endParaRPr lang="zh-CN" altLang="zh-CN" sz="1000"/>
          </a:p>
        </p:txBody>
      </p:sp>
      <p:cxnSp>
        <p:nvCxnSpPr>
          <p:cNvPr id="13" name="直接箭头连接符 12"/>
          <p:cNvCxnSpPr>
            <a:stCxn id="10" idx="1"/>
            <a:endCxn id="12" idx="3"/>
          </p:cNvCxnSpPr>
          <p:nvPr/>
        </p:nvCxnSpPr>
        <p:spPr>
          <a:xfrm flipH="1">
            <a:off x="2245874" y="2322660"/>
            <a:ext cx="348988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14" name="圆角矩形 13"/>
          <p:cNvSpPr/>
          <p:nvPr/>
        </p:nvSpPr>
        <p:spPr>
          <a:xfrm>
            <a:off x="2594862" y="3542682"/>
            <a:ext cx="1014905" cy="397697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Base64 </a:t>
            </a:r>
            <a:r>
              <a:rPr lang="zh-CN" altLang="zh-CN" sz="1000"/>
              <a:t>编码</a:t>
            </a:r>
            <a:endParaRPr lang="zh-CN" altLang="zh-CN" sz="1000"/>
          </a:p>
        </p:txBody>
      </p:sp>
      <p:sp>
        <p:nvSpPr>
          <p:cNvPr id="15" name="圆角矩形 14"/>
          <p:cNvSpPr/>
          <p:nvPr/>
        </p:nvSpPr>
        <p:spPr>
          <a:xfrm>
            <a:off x="2594862" y="4285340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MLLM</a:t>
            </a:r>
            <a:endParaRPr lang="en-US" altLang="en-US" sz="1000"/>
          </a:p>
          <a:p>
            <a:pPr lvl="0" algn="ctr"/>
            <a:r>
              <a:rPr lang="en-US" altLang="en-US" sz="1000"/>
              <a:t>K </a:t>
            </a:r>
            <a:r>
              <a:rPr lang="zh-CN" altLang="zh-CN" sz="1000"/>
              <a:t>线图分析</a:t>
            </a:r>
            <a:endParaRPr lang="zh-CN" altLang="zh-CN" sz="10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9202" y="691322"/>
            <a:ext cx="3033272" cy="22144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527614" y="3073464"/>
            <a:ext cx="4616450" cy="2070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en-US" altLang="en-US" sz="1000"/>
              <a:t>### </a:t>
            </a:r>
            <a:r>
              <a:rPr lang="zh-CN" altLang="zh-CN" sz="1000"/>
              <a:t>图表分析：</a:t>
            </a:r>
            <a:r>
              <a:rPr lang="en-US" altLang="en-US" sz="1000"/>
              <a:t>
1. **</a:t>
            </a:r>
            <a:r>
              <a:rPr lang="zh-CN" altLang="zh-CN" sz="1000"/>
              <a:t>价格走势</a:t>
            </a:r>
            <a:r>
              <a:rPr lang="en-US" altLang="en-US" sz="1000"/>
              <a:t>**</a:t>
            </a:r>
            <a:r>
              <a:rPr lang="zh-CN" altLang="zh-CN" sz="1000"/>
              <a:t>：图表显示了该股票近期的上涨趋势，……。</a:t>
            </a:r>
            <a:r>
              <a:rPr lang="en-US" altLang="en-US" sz="1000"/>
              <a:t>
2. **</a:t>
            </a:r>
            <a:r>
              <a:rPr lang="zh-CN" altLang="zh-CN" sz="1000"/>
              <a:t>移动平均线</a:t>
            </a:r>
            <a:r>
              <a:rPr lang="en-US" altLang="en-US" sz="1000"/>
              <a:t>**</a:t>
            </a:r>
            <a:r>
              <a:rPr lang="zh-CN" altLang="zh-CN" sz="1000"/>
              <a:t>：短期均线（蓝色）向上倾斜，……。中期均线（橙色）也有明显的向上趋势，……。长期均线（绿色）显示趋势开始扭转，……。</a:t>
            </a:r>
            <a:r>
              <a:rPr lang="en-US" altLang="en-US" sz="1000"/>
              <a:t>
3. **</a:t>
            </a:r>
            <a:r>
              <a:rPr lang="zh-CN" altLang="zh-CN" sz="1000"/>
              <a:t>成交量</a:t>
            </a:r>
            <a:r>
              <a:rPr lang="en-US" altLang="en-US" sz="1000"/>
              <a:t>**</a:t>
            </a:r>
            <a:r>
              <a:rPr lang="zh-CN" altLang="zh-CN" sz="1000"/>
              <a:t>：图中的成交量在近期有所放大，……。</a:t>
            </a:r>
            <a:r>
              <a:rPr lang="en-US" altLang="en-US" sz="1000"/>
              <a:t>
### </a:t>
            </a:r>
            <a:r>
              <a:rPr lang="zh-CN" altLang="zh-CN" sz="1000"/>
              <a:t>交易建议：</a:t>
            </a:r>
            <a:r>
              <a:rPr lang="en-US" altLang="en-US" sz="1000"/>
              <a:t>
1. **</a:t>
            </a:r>
            <a:r>
              <a:rPr lang="zh-CN" altLang="zh-CN" sz="1000"/>
              <a:t>入场点</a:t>
            </a:r>
            <a:r>
              <a:rPr lang="en-US" altLang="en-US" sz="1000"/>
              <a:t>**</a:t>
            </a:r>
            <a:r>
              <a:rPr lang="zh-CN" altLang="zh-CN" sz="1000"/>
              <a:t>：如果您目前未持有该股票，建议关注短期回调至</a:t>
            </a:r>
            <a:r>
              <a:rPr lang="en-US" altLang="en-US" sz="1000"/>
              <a:t>5</a:t>
            </a:r>
            <a:r>
              <a:rPr lang="zh-CN" altLang="zh-CN" sz="1000"/>
              <a:t>日均线附近的机会，……。</a:t>
            </a:r>
            <a:r>
              <a:rPr lang="en-US" altLang="en-US" sz="1000"/>
              <a:t>
2. **</a:t>
            </a:r>
            <a:r>
              <a:rPr lang="zh-CN" altLang="zh-CN" sz="1000"/>
              <a:t>止损点</a:t>
            </a:r>
            <a:r>
              <a:rPr lang="en-US" altLang="en-US" sz="1000"/>
              <a:t>**</a:t>
            </a:r>
            <a:r>
              <a:rPr lang="zh-CN" altLang="zh-CN" sz="1000"/>
              <a:t>：建议将止损设在</a:t>
            </a:r>
            <a:r>
              <a:rPr lang="en-US" altLang="en-US" sz="1000"/>
              <a:t>20</a:t>
            </a:r>
            <a:r>
              <a:rPr lang="zh-CN" altLang="zh-CN" sz="1000"/>
              <a:t>日均线（大约</a:t>
            </a:r>
            <a:r>
              <a:rPr lang="en-US" altLang="en-US" sz="1000"/>
              <a:t>17.5</a:t>
            </a:r>
            <a:r>
              <a:rPr lang="zh-CN" altLang="zh-CN" sz="1000"/>
              <a:t>元）下方，……。</a:t>
            </a:r>
            <a:r>
              <a:rPr lang="en-US" altLang="en-US" sz="1000"/>
              <a:t>
3. **</a:t>
            </a:r>
            <a:r>
              <a:rPr lang="zh-CN" altLang="zh-CN" sz="1000"/>
              <a:t>目标位</a:t>
            </a:r>
            <a:r>
              <a:rPr lang="en-US" altLang="en-US" sz="1000"/>
              <a:t>**</a:t>
            </a:r>
            <a:r>
              <a:rPr lang="zh-CN" altLang="zh-CN" sz="1000"/>
              <a:t>：在目前强势的背景下，短期目标可以设在</a:t>
            </a:r>
            <a:r>
              <a:rPr lang="en-US" altLang="en-US" sz="1000"/>
              <a:t>21</a:t>
            </a:r>
            <a:r>
              <a:rPr lang="zh-CN" altLang="zh-CN" sz="1000"/>
              <a:t>元左右，……。</a:t>
            </a:r>
            <a:endParaRPr lang="zh-CN" altLang="zh-CN" sz="1000"/>
          </a:p>
        </p:txBody>
      </p:sp>
      <p:cxnSp>
        <p:nvCxnSpPr>
          <p:cNvPr id="18" name="直接箭头连接符 17"/>
          <p:cNvCxnSpPr>
            <a:stCxn id="9" idx="3"/>
          </p:cNvCxnSpPr>
          <p:nvPr/>
        </p:nvCxnSpPr>
        <p:spPr>
          <a:xfrm flipV="1">
            <a:off x="3672417" y="691307"/>
            <a:ext cx="1646750" cy="2350407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cxnSp>
        <p:nvCxnSpPr>
          <p:cNvPr id="19" name="直接箭头连接符 18"/>
          <p:cNvCxnSpPr>
            <a:stCxn id="9" idx="3"/>
          </p:cNvCxnSpPr>
          <p:nvPr/>
        </p:nvCxnSpPr>
        <p:spPr>
          <a:xfrm flipV="1">
            <a:off x="3672417" y="2905770"/>
            <a:ext cx="1646750" cy="13594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cxnSp>
        <p:nvCxnSpPr>
          <p:cNvPr id="20" name="直接箭头连接符 19"/>
          <p:cNvCxnSpPr/>
          <p:nvPr/>
        </p:nvCxnSpPr>
        <p:spPr>
          <a:xfrm flipV="1">
            <a:off x="3609727" y="3073400"/>
            <a:ext cx="917823" cy="1410345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cxnSp>
        <p:nvCxnSpPr>
          <p:cNvPr id="21" name="直接箭头连接符 20"/>
          <p:cNvCxnSpPr>
            <a:stCxn id="15" idx="3"/>
          </p:cNvCxnSpPr>
          <p:nvPr/>
        </p:nvCxnSpPr>
        <p:spPr>
          <a:xfrm>
            <a:off x="3609767" y="4483778"/>
            <a:ext cx="917782" cy="65965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cxnSp>
        <p:nvCxnSpPr>
          <p:cNvPr id="22" name="直接箭头连接符 21"/>
          <p:cNvCxnSpPr>
            <a:stCxn id="9" idx="2"/>
            <a:endCxn id="14" idx="0"/>
          </p:cNvCxnSpPr>
          <p:nvPr/>
        </p:nvCxnSpPr>
        <p:spPr>
          <a:xfrm>
            <a:off x="3102315" y="3240151"/>
            <a:ext cx="0" cy="302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23" name="直接箭头连接符 22"/>
          <p:cNvCxnSpPr>
            <a:stCxn id="14" idx="2"/>
            <a:endCxn id="15" idx="0"/>
          </p:cNvCxnSpPr>
          <p:nvPr/>
        </p:nvCxnSpPr>
        <p:spPr>
          <a:xfrm>
            <a:off x="3102315" y="3940379"/>
            <a:ext cx="0" cy="34496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24" name="圆角矩形 23"/>
          <p:cNvSpPr/>
          <p:nvPr/>
        </p:nvSpPr>
        <p:spPr>
          <a:xfrm>
            <a:off x="44222" y="4285340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数据库存储</a:t>
            </a:r>
            <a:endParaRPr lang="zh-CN" altLang="zh-CN" sz="1000"/>
          </a:p>
        </p:txBody>
      </p:sp>
      <p:cxnSp>
        <p:nvCxnSpPr>
          <p:cNvPr id="25" name="直接箭头连接符 24"/>
          <p:cNvCxnSpPr>
            <a:stCxn id="26" idx="1"/>
            <a:endCxn id="24" idx="3"/>
          </p:cNvCxnSpPr>
          <p:nvPr/>
        </p:nvCxnSpPr>
        <p:spPr>
          <a:xfrm flipH="1">
            <a:off x="1059127" y="4483778"/>
            <a:ext cx="24473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26" name="圆角矩形 25"/>
          <p:cNvSpPr/>
          <p:nvPr/>
        </p:nvSpPr>
        <p:spPr>
          <a:xfrm>
            <a:off x="1303863" y="4285340"/>
            <a:ext cx="1014905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统一格式</a:t>
            </a:r>
            <a:endParaRPr lang="zh-CN" altLang="zh-CN" sz="1000"/>
          </a:p>
        </p:txBody>
      </p:sp>
      <p:cxnSp>
        <p:nvCxnSpPr>
          <p:cNvPr id="27" name="直接箭头连接符 26"/>
          <p:cNvCxnSpPr>
            <a:stCxn id="15" idx="1"/>
            <a:endCxn id="26" idx="3"/>
          </p:cNvCxnSpPr>
          <p:nvPr/>
        </p:nvCxnSpPr>
        <p:spPr>
          <a:xfrm flipH="1">
            <a:off x="2318768" y="4483778"/>
            <a:ext cx="276094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28" name="圆角矩形 27"/>
          <p:cNvSpPr/>
          <p:nvPr/>
        </p:nvSpPr>
        <p:spPr>
          <a:xfrm>
            <a:off x="1108348" y="2843276"/>
            <a:ext cx="1137526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数据类型转换</a:t>
            </a:r>
            <a:endParaRPr lang="zh-CN" altLang="zh-CN" sz="1000"/>
          </a:p>
        </p:txBody>
      </p:sp>
      <p:cxnSp>
        <p:nvCxnSpPr>
          <p:cNvPr id="29" name="直接箭头连接符 28"/>
          <p:cNvCxnSpPr>
            <a:stCxn id="12" idx="2"/>
            <a:endCxn id="28" idx="0"/>
          </p:cNvCxnSpPr>
          <p:nvPr/>
        </p:nvCxnSpPr>
        <p:spPr>
          <a:xfrm>
            <a:off x="1677111" y="2521097"/>
            <a:ext cx="10583" cy="32217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30" name="直接箭头连接符 29"/>
          <p:cNvCxnSpPr>
            <a:stCxn id="28" idx="3"/>
            <a:endCxn id="9" idx="1"/>
          </p:cNvCxnSpPr>
          <p:nvPr/>
        </p:nvCxnSpPr>
        <p:spPr>
          <a:xfrm>
            <a:off x="2245874" y="3041714"/>
            <a:ext cx="286338" cy="1058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28" grpId="0" animBg="1"/>
      <p:bldP spid="9" grpId="0" animBg="1"/>
      <p:bldP spid="14" grpId="0" animBg="1"/>
      <p:bldP spid="15" grpId="0" animBg="1"/>
      <p:bldP spid="17" grpId="0"/>
      <p:bldP spid="24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研报生成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Agent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个股研报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股票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K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线图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006" y="796345"/>
            <a:ext cx="2882900" cy="4227830"/>
          </a:xfrm>
          <a:prstGeom prst="rect">
            <a:avLst/>
          </a:prstGeom>
          <a:ln w="9525">
            <a:solidFill>
              <a:srgbClr val="2F528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en-US" altLang="en-US">
                <a:latin typeface="微软雅黑" charset="0"/>
                <a:ea typeface="微软雅黑" charset="0"/>
                <a:cs typeface="微软雅黑" charset="0"/>
              </a:rPr>
              <a:t>GPT-4o</a:t>
            </a:r>
            <a:endParaRPr lang="en-US" altLang="en-US">
              <a:latin typeface="微软雅黑" charset="0"/>
              <a:ea typeface="微软雅黑" charset="0"/>
              <a:cs typeface="微软雅黑" charset="0"/>
            </a:endParaRPr>
          </a:p>
          <a:p>
            <a:pPr lvl="0" algn="l"/>
            <a:endParaRPr lang="en-US" altLang="en-US" sz="1000">
              <a:latin typeface="微软雅黑" charset="0"/>
              <a:ea typeface="微软雅黑" charset="0"/>
              <a:cs typeface="微软雅黑" charset="0"/>
            </a:endParaRPr>
          </a:p>
          <a:p>
            <a:pPr lvl="0" algn="l"/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### 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图表分析：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
1. 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价格走势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：图表显示了该股票近期的上涨趋势，尤其是在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7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月初后，价格出现了明显的拉升，目前价格在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19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元附近震荡。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
2. 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移动平均线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：短期均线向上倾斜，并且价格大部分时间都在短期均线之上，表明当前市场处于强势状态。中期均线也有明显的向上趋势，支持了价格的上行。长期均线显示趋势开始扭转，从之前的横盘逐步转向上行。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
3. 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成交量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：成交量在近期有所放大，显示出市场对当前趋势的认同。同时，成交量在拉升过程中增加，显示上涨得到了成交量的支撑。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
### 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交易建议：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
1. 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入场点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：建议关注短期回调至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5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日均线附近的机会，</a:t>
            </a:r>
            <a:r>
              <a:rPr lang="zh-CN" altLang="zh-CN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入场价格可以考虑在</a:t>
            </a:r>
            <a:r>
              <a:rPr lang="en-US" altLang="en-US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18.5</a:t>
            </a:r>
            <a:r>
              <a:rPr lang="zh-CN" altLang="zh-CN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元左右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。如果股票继续拉升，可以考虑突破前高（约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19.5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元）后的跟随买入。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
2. 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止损点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：建议将</a:t>
            </a:r>
            <a:r>
              <a:rPr lang="zh-CN" altLang="zh-CN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止损设在</a:t>
            </a:r>
            <a:r>
              <a:rPr lang="en-US" altLang="en-US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20</a:t>
            </a:r>
            <a:r>
              <a:rPr lang="zh-CN" altLang="zh-CN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日均线（大约</a:t>
            </a:r>
            <a:r>
              <a:rPr lang="en-US" altLang="en-US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17.5</a:t>
            </a:r>
            <a:r>
              <a:rPr lang="zh-CN" altLang="zh-CN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元）下方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，防止趋势反转带来的损失。如果回调跌破此均线。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
3. 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目标位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**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：在目前强势的背景下，</a:t>
            </a:r>
            <a:r>
              <a:rPr lang="zh-CN" altLang="zh-CN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短期目标可以设在</a:t>
            </a:r>
            <a:r>
              <a:rPr lang="en-US" altLang="en-US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21</a:t>
            </a:r>
            <a:r>
              <a:rPr lang="zh-CN" altLang="zh-CN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元左右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。如果突破此点位，进一步上行的目标可以看到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22.5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元至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23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元。</a:t>
            </a:r>
            <a:endParaRPr lang="zh-CN" altLang="zh-CN" sz="10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0614" y="796345"/>
            <a:ext cx="2882900" cy="2996565"/>
          </a:xfrm>
          <a:prstGeom prst="rect">
            <a:avLst/>
          </a:prstGeom>
          <a:ln w="9525">
            <a:solidFill>
              <a:srgbClr val="2F528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>
                <a:latin typeface="微软雅黑" charset="0"/>
                <a:ea typeface="微软雅黑" charset="0"/>
                <a:cs typeface="微软雅黑" charset="0"/>
              </a:rPr>
              <a:t>文心一言</a:t>
            </a:r>
            <a:endParaRPr lang="zh-CN" altLang="zh-CN">
              <a:latin typeface="微软雅黑" charset="0"/>
              <a:ea typeface="微软雅黑" charset="0"/>
              <a:cs typeface="微软雅黑" charset="0"/>
            </a:endParaRPr>
          </a:p>
          <a:p>
            <a:pPr lvl="0" algn="l"/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
**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图表分析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**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
-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价格走势：股票从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5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月至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7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月呈现显著上涨趋势，尤其</a:t>
            </a:r>
            <a:r>
              <a:rPr lang="en-US" altLang="en-US" sz="1000" i="0" strike="noStrike" spc="0">
                <a:ln>
                  <a:noFill/>
                </a:ln>
                <a:solidFill>
                  <a:srgbClr val="FF02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7</a:t>
            </a:r>
            <a:r>
              <a:rPr lang="zh-CN" altLang="zh-CN" sz="1000" i="0" strike="noStrike" spc="0">
                <a:ln>
                  <a:noFill/>
                </a:ln>
                <a:solidFill>
                  <a:srgbClr val="FF02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月初加速上涨后略有回调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。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
-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移动平均线：短期均线跟随股价快速上移，长期均线虽滞后但呈上升趋势，未出现明显的卖出信号。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
-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成交量：</a:t>
            </a:r>
            <a:r>
              <a:rPr lang="zh-CN" altLang="zh-CN" sz="1000" i="0" strike="noStrike" spc="0">
                <a:ln>
                  <a:noFill/>
                </a:ln>
                <a:solidFill>
                  <a:srgbClr val="FF02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上涨过程中成交量显著放大，回调时成交量仍保持在较高水平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。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
**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交易建议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**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
-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入场点：观察股价回调至关键支撑位并企稳时入场，如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19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元附近。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
-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止损点：设置在入场点下方一定百分比，如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18.5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元，以控制风险。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
-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目标位：基于当前上涨趋势和成交量，初步设定短期目标位为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元或更高，需灵活调整。</a:t>
            </a:r>
            <a:endParaRPr lang="zh-CN" altLang="zh-CN" sz="100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5261" y="796345"/>
            <a:ext cx="2882900" cy="3150235"/>
          </a:xfrm>
          <a:prstGeom prst="rect">
            <a:avLst/>
          </a:prstGeom>
          <a:ln w="9525">
            <a:solidFill>
              <a:srgbClr val="2F528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>
                <a:latin typeface="微软雅黑" charset="0"/>
                <a:ea typeface="微软雅黑" charset="0"/>
                <a:cs typeface="微软雅黑" charset="0"/>
              </a:rPr>
              <a:t>通义千问</a:t>
            </a:r>
            <a:endParaRPr lang="en-US" altLang="en-US">
              <a:latin typeface="微软雅黑" charset="0"/>
              <a:ea typeface="微软雅黑" charset="0"/>
              <a:cs typeface="微软雅黑" charset="0"/>
            </a:endParaRPr>
          </a:p>
          <a:p>
            <a:pPr lvl="0" algn="l"/>
            <a:endParaRPr lang="zh-CN" altLang="zh-CN" sz="100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lvl="0" algn="l"/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图表分析：</a:t>
            </a:r>
            <a:endParaRPr lang="zh-CN" altLang="zh-CN" sz="100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0" lvl="0" indent="0" algn="l" defTabSz="309880">
              <a:lnSpc>
                <a:spcPct val="100000"/>
              </a:lnSpc>
            </a:pP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价格走势：股票价格总体呈上涨趋势，尤其在</a:t>
            </a:r>
            <a:r>
              <a:rPr lang="en-US" altLang="en-US" sz="1000" i="0" strike="noStrike" spc="0">
                <a:ln>
                  <a:noFill/>
                </a:ln>
                <a:solidFill>
                  <a:srgbClr val="FF02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</a:t>
            </a:r>
            <a:r>
              <a:rPr lang="zh-CN" altLang="zh-CN" sz="1000" i="0" strike="noStrike" spc="0">
                <a:ln>
                  <a:noFill/>
                </a:ln>
                <a:solidFill>
                  <a:srgbClr val="FF02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月</a:t>
            </a:r>
            <a:r>
              <a:rPr lang="en-US" altLang="en-US" sz="1000" i="0" strike="noStrike" spc="0">
                <a:ln>
                  <a:noFill/>
                </a:ln>
                <a:solidFill>
                  <a:srgbClr val="FF02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17</a:t>
            </a:r>
            <a:r>
              <a:rPr lang="zh-CN" altLang="zh-CN" sz="1000" i="0" strike="noStrike" spc="0">
                <a:ln>
                  <a:noFill/>
                </a:ln>
                <a:solidFill>
                  <a:srgbClr val="FF02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日之后，上涨速度加快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zh-CN" altLang="zh-CN" sz="100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0" lvl="0" indent="0" algn="l" defTabSz="309880">
              <a:lnSpc>
                <a:spcPct val="100000"/>
              </a:lnSpc>
            </a:pP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2.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移动平均线：</a:t>
            </a:r>
            <a:r>
              <a:rPr lang="zh-CN" altLang="zh-CN" sz="1000" i="0" strike="noStrike" spc="0">
                <a:ln>
                  <a:noFill/>
                </a:ln>
                <a:solidFill>
                  <a:srgbClr val="FF02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三条移动平均线均呈上升趋势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，表明长期、中期和短期趋势均偏向上涨。</a:t>
            </a:r>
            <a:endParaRPr lang="zh-CN" altLang="zh-CN" sz="100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0" lvl="0" indent="0" algn="l" defTabSz="309880">
              <a:lnSpc>
                <a:spcPct val="100000"/>
              </a:lnSpc>
            </a:pP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3.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成交量：成交量随着价格上涨而增加，特别是在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7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月</a:t>
            </a: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日左右，成交量的增加与价格上升形成正反馈，进一步确认了上涨趋势。</a:t>
            </a:r>
            <a:endParaRPr lang="zh-CN" altLang="zh-CN" sz="100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0" lvl="0" indent="0" algn="l" defTabSz="309880">
              <a:lnSpc>
                <a:spcPct val="100000"/>
              </a:lnSpc>
            </a:pPr>
            <a:endParaRPr lang="en-US" altLang="en-US" sz="100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0" lvl="0" indent="0" algn="l" defTabSz="309880">
              <a:lnSpc>
                <a:spcPct val="100000"/>
              </a:lnSpc>
            </a:pP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交易建议：</a:t>
            </a:r>
            <a:endParaRPr lang="zh-CN" altLang="zh-CN" sz="100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0" lvl="0" indent="0" algn="l" defTabSz="309880">
              <a:lnSpc>
                <a:spcPct val="100000"/>
              </a:lnSpc>
            </a:pP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入场点：考虑到当前股票价格已经快速上涨，建议在价格回调至短期移动平均线（绿色线）附近时作为入场点。</a:t>
            </a:r>
            <a:endParaRPr lang="zh-CN" altLang="zh-CN" sz="100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0" lvl="0" indent="0" algn="l" defTabSz="309880">
              <a:lnSpc>
                <a:spcPct val="100000"/>
              </a:lnSpc>
            </a:pP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2.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止损点：将止损点设置在最近一次显著回调的低点下方，以控制风险。</a:t>
            </a:r>
            <a:endParaRPr lang="zh-CN" altLang="zh-CN" sz="100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0" lvl="0" indent="0" algn="l" defTabSz="309880">
              <a:lnSpc>
                <a:spcPct val="100000"/>
              </a:lnSpc>
            </a:pPr>
            <a:r>
              <a:rPr lang="en-US" altLang="en-US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3. </a:t>
            </a:r>
            <a:r>
              <a:rPr lang="zh-CN" altLang="zh-CN" sz="100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目标位：目标位可以设置在前期高点上方，根据价格走势和成交量情况适时调整。</a:t>
            </a:r>
            <a:endParaRPr lang="zh-CN" altLang="zh-CN" sz="100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11111" y="4373218"/>
            <a:ext cx="5607050" cy="58356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600" b="1">
                <a:latin typeface="微软雅黑" charset="0"/>
                <a:ea typeface="微软雅黑" charset="0"/>
              </a:rPr>
              <a:t>模拟金融分析师撰写研报时会参</a:t>
            </a:r>
            <a:r>
              <a:rPr lang="zh-CN" altLang="zh-CN" sz="1600" b="1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</a:rPr>
              <a:t>考其他券商分析师的报告，作为自己写报告的工作底稿，取其精华，去其糟粕。</a:t>
            </a:r>
            <a:endParaRPr lang="zh-CN" altLang="zh-CN" sz="1600" b="1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研报生成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Agent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行业研报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145117" y="2793786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行业研报</a:t>
            </a:r>
            <a:endParaRPr lang="zh-CN" altLang="zh-CN" sz="1000"/>
          </a:p>
        </p:txBody>
      </p:sp>
      <p:sp>
        <p:nvSpPr>
          <p:cNvPr id="4" name="流程图: 可选过程 3"/>
          <p:cNvSpPr/>
          <p:nvPr/>
        </p:nvSpPr>
        <p:spPr>
          <a:xfrm>
            <a:off x="2546614" y="2158799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选股</a:t>
            </a:r>
            <a:endParaRPr lang="zh-CN" altLang="zh-CN" sz="1000"/>
          </a:p>
        </p:txBody>
      </p:sp>
      <p:sp>
        <p:nvSpPr>
          <p:cNvPr id="5" name="圆角矩形 4"/>
          <p:cNvSpPr/>
          <p:nvPr/>
        </p:nvSpPr>
        <p:spPr>
          <a:xfrm>
            <a:off x="3708993" y="2158799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个股研报</a:t>
            </a:r>
            <a:endParaRPr lang="zh-CN" altLang="zh-CN" sz="1000"/>
          </a:p>
        </p:txBody>
      </p:sp>
      <p:sp>
        <p:nvSpPr>
          <p:cNvPr id="6" name="圆角矩形 5"/>
          <p:cNvSpPr/>
          <p:nvPr/>
        </p:nvSpPr>
        <p:spPr>
          <a:xfrm>
            <a:off x="2546614" y="3464253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行业新闻</a:t>
            </a:r>
            <a:endParaRPr lang="zh-CN" altLang="zh-CN" sz="1000"/>
          </a:p>
        </p:txBody>
      </p:sp>
      <p:cxnSp>
        <p:nvCxnSpPr>
          <p:cNvPr id="7" name="直接箭头连接符 6"/>
          <p:cNvCxnSpPr>
            <a:stCxn id="4" idx="3"/>
            <a:endCxn id="5" idx="1"/>
          </p:cNvCxnSpPr>
          <p:nvPr/>
        </p:nvCxnSpPr>
        <p:spPr>
          <a:xfrm>
            <a:off x="3405452" y="2357236"/>
            <a:ext cx="303541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8" name="肘形连接符 7"/>
          <p:cNvCxnSpPr>
            <a:stCxn id="3" idx="3"/>
            <a:endCxn id="4" idx="1"/>
          </p:cNvCxnSpPr>
          <p:nvPr/>
        </p:nvCxnSpPr>
        <p:spPr>
          <a:xfrm flipV="1">
            <a:off x="2000779" y="2357236"/>
            <a:ext cx="546100" cy="6350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9" name="流程图: 可选过程 8"/>
          <p:cNvSpPr/>
          <p:nvPr/>
        </p:nvSpPr>
        <p:spPr>
          <a:xfrm>
            <a:off x="3696505" y="3464253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去重与清洗</a:t>
            </a:r>
            <a:endParaRPr lang="zh-CN" altLang="zh-CN" sz="1000"/>
          </a:p>
        </p:txBody>
      </p:sp>
      <p:cxnSp>
        <p:nvCxnSpPr>
          <p:cNvPr id="10" name="直接箭头连接符 9"/>
          <p:cNvCxnSpPr>
            <a:stCxn id="6" idx="3"/>
            <a:endCxn id="9" idx="1"/>
          </p:cNvCxnSpPr>
          <p:nvPr/>
        </p:nvCxnSpPr>
        <p:spPr>
          <a:xfrm>
            <a:off x="3403864" y="3662690"/>
            <a:ext cx="292641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11" name="肘形连接符 10"/>
          <p:cNvCxnSpPr>
            <a:stCxn id="3" idx="3"/>
            <a:endCxn id="6" idx="1"/>
          </p:cNvCxnSpPr>
          <p:nvPr/>
        </p:nvCxnSpPr>
        <p:spPr>
          <a:xfrm>
            <a:off x="2000779" y="2992236"/>
            <a:ext cx="546100" cy="6731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12" name="圆角矩形 11"/>
          <p:cNvSpPr/>
          <p:nvPr/>
        </p:nvSpPr>
        <p:spPr>
          <a:xfrm>
            <a:off x="3698093" y="2793786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个股</a:t>
            </a:r>
            <a:endParaRPr lang="zh-CN" altLang="zh-CN" sz="1000"/>
          </a:p>
          <a:p>
            <a:pPr lvl="0" algn="ctr"/>
            <a:r>
              <a:rPr lang="zh-CN" altLang="zh-CN" sz="1000"/>
              <a:t>定期报告</a:t>
            </a:r>
            <a:endParaRPr lang="zh-CN" altLang="zh-CN" sz="1000"/>
          </a:p>
        </p:txBody>
      </p:sp>
      <p:cxnSp>
        <p:nvCxnSpPr>
          <p:cNvPr id="13" name="肘形连接符 12"/>
          <p:cNvCxnSpPr>
            <a:stCxn id="12" idx="1"/>
            <a:endCxn id="4" idx="3"/>
          </p:cNvCxnSpPr>
          <p:nvPr/>
        </p:nvCxnSpPr>
        <p:spPr>
          <a:xfrm flipH="1" flipV="1">
            <a:off x="3404129" y="2357236"/>
            <a:ext cx="292100" cy="6350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headEnd type="triangle" w="med" len="med"/>
            <a:tailEnd type="none" w="med" len="med"/>
          </a:ln>
        </p:spPr>
      </p:cxnSp>
      <p:sp>
        <p:nvSpPr>
          <p:cNvPr id="14" name="圆角矩形 13"/>
          <p:cNvSpPr/>
          <p:nvPr/>
        </p:nvSpPr>
        <p:spPr>
          <a:xfrm>
            <a:off x="5242648" y="2622349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报告分析</a:t>
            </a:r>
            <a:r>
              <a:rPr lang="en-US" altLang="en-US" sz="1000"/>
              <a:t> Agent</a:t>
            </a:r>
            <a:endParaRPr lang="en-US" altLang="en-US" sz="1000"/>
          </a:p>
        </p:txBody>
      </p:sp>
      <p:cxnSp>
        <p:nvCxnSpPr>
          <p:cNvPr id="15" name="肘形连接符 14"/>
          <p:cNvCxnSpPr>
            <a:stCxn id="5" idx="3"/>
            <a:endCxn id="14" idx="1"/>
          </p:cNvCxnSpPr>
          <p:nvPr/>
        </p:nvCxnSpPr>
        <p:spPr>
          <a:xfrm>
            <a:off x="4565650" y="2355850"/>
            <a:ext cx="679450" cy="4635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16" name="肘形连接符 15"/>
          <p:cNvCxnSpPr>
            <a:stCxn id="12" idx="3"/>
            <a:endCxn id="14" idx="1"/>
          </p:cNvCxnSpPr>
          <p:nvPr/>
        </p:nvCxnSpPr>
        <p:spPr>
          <a:xfrm flipV="1">
            <a:off x="4552950" y="2819400"/>
            <a:ext cx="692150" cy="1714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17" name="圆角矩形 16"/>
          <p:cNvSpPr/>
          <p:nvPr/>
        </p:nvSpPr>
        <p:spPr>
          <a:xfrm>
            <a:off x="5245629" y="3335136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RAG</a:t>
            </a:r>
            <a:endParaRPr lang="en-US" altLang="en-US" sz="1000"/>
          </a:p>
        </p:txBody>
      </p:sp>
      <p:cxnSp>
        <p:nvCxnSpPr>
          <p:cNvPr id="18" name="肘形连接符 17"/>
          <p:cNvCxnSpPr>
            <a:stCxn id="12" idx="3"/>
            <a:endCxn id="17" idx="1"/>
          </p:cNvCxnSpPr>
          <p:nvPr/>
        </p:nvCxnSpPr>
        <p:spPr>
          <a:xfrm>
            <a:off x="4552950" y="2990850"/>
            <a:ext cx="692150" cy="5397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19" name="肘形连接符 18"/>
          <p:cNvCxnSpPr>
            <a:stCxn id="9" idx="3"/>
            <a:endCxn id="17" idx="1"/>
          </p:cNvCxnSpPr>
          <p:nvPr/>
        </p:nvCxnSpPr>
        <p:spPr>
          <a:xfrm flipV="1">
            <a:off x="4552950" y="3530600"/>
            <a:ext cx="692150" cy="1333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83" y="2725278"/>
            <a:ext cx="533400" cy="533400"/>
          </a:xfrm>
          <a:prstGeom prst="rect">
            <a:avLst/>
          </a:prstGeom>
        </p:spPr>
      </p:pic>
      <p:cxnSp>
        <p:nvCxnSpPr>
          <p:cNvPr id="21" name="直接箭头连接符 20"/>
          <p:cNvCxnSpPr>
            <a:stCxn id="20" idx="1"/>
            <a:endCxn id="3" idx="1"/>
          </p:cNvCxnSpPr>
          <p:nvPr/>
        </p:nvCxnSpPr>
        <p:spPr>
          <a:xfrm>
            <a:off x="785283" y="2991978"/>
            <a:ext cx="359833" cy="24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graphicFrame>
        <p:nvGraphicFramePr>
          <p:cNvPr id="22" name="表格 21"/>
          <p:cNvGraphicFramePr/>
          <p:nvPr/>
        </p:nvGraphicFramePr>
        <p:xfrm>
          <a:off x="2412365" y="1257935"/>
          <a:ext cx="1476375" cy="42545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764540"/>
                <a:gridCol w="711835"/>
              </a:tblGrid>
              <a:tr h="42545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双均线</a:t>
                      </a:r>
                      <a:endParaRPr lang="zh-CN" altLang="zh-CN" sz="1000"/>
                    </a:p>
                    <a:p>
                      <a:pPr lvl="0" algn="ctr"/>
                      <a:r>
                        <a:rPr lang="zh-CN" altLang="zh-CN" sz="1000"/>
                        <a:t>策略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C8B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000"/>
                        <a:t>PEG </a:t>
                      </a:r>
                      <a:endParaRPr lang="en-US" altLang="en-US" sz="1000"/>
                    </a:p>
                    <a:p>
                      <a:pPr lvl="0" algn="ctr"/>
                      <a:r>
                        <a:rPr lang="zh-CN" altLang="zh-CN" sz="1000"/>
                        <a:t>动态选股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C8B8"/>
                    </a:solidFill>
                  </a:tcPr>
                </a:tc>
              </a:tr>
            </a:tbl>
          </a:graphicData>
        </a:graphic>
      </p:graphicFrame>
      <p:cxnSp>
        <p:nvCxnSpPr>
          <p:cNvPr id="23" name="直接箭头连接符 22"/>
          <p:cNvCxnSpPr>
            <a:stCxn id="4" idx="0"/>
          </p:cNvCxnSpPr>
          <p:nvPr/>
        </p:nvCxnSpPr>
        <p:spPr>
          <a:xfrm flipH="1" flipV="1">
            <a:off x="2412365" y="1683385"/>
            <a:ext cx="563880" cy="475615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cxnSp>
        <p:nvCxnSpPr>
          <p:cNvPr id="24" name="直接箭头连接符 23"/>
          <p:cNvCxnSpPr>
            <a:stCxn id="4" idx="0"/>
          </p:cNvCxnSpPr>
          <p:nvPr/>
        </p:nvCxnSpPr>
        <p:spPr>
          <a:xfrm flipV="1">
            <a:off x="2976245" y="1683385"/>
            <a:ext cx="912495" cy="475615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sp>
        <p:nvSpPr>
          <p:cNvPr id="25" name="圆角矩形 24"/>
          <p:cNvSpPr/>
          <p:nvPr/>
        </p:nvSpPr>
        <p:spPr>
          <a:xfrm>
            <a:off x="2548202" y="4181981"/>
            <a:ext cx="857250" cy="396875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1000"/>
              <a:t>Selenium</a:t>
            </a:r>
            <a:endParaRPr lang="en-US" altLang="en-US" sz="1000"/>
          </a:p>
          <a:p>
            <a:pPr lvl="0" algn="ctr"/>
            <a:r>
              <a:rPr lang="zh-CN" altLang="zh-CN" sz="1000"/>
              <a:t>爬虫服务</a:t>
            </a:r>
            <a:endParaRPr lang="zh-CN" altLang="zh-CN" sz="1000"/>
          </a:p>
        </p:txBody>
      </p:sp>
      <p:cxnSp>
        <p:nvCxnSpPr>
          <p:cNvPr id="26" name="直接箭头连接符 25"/>
          <p:cNvCxnSpPr>
            <a:stCxn id="25" idx="0"/>
            <a:endCxn id="6" idx="2"/>
          </p:cNvCxnSpPr>
          <p:nvPr/>
        </p:nvCxnSpPr>
        <p:spPr>
          <a:xfrm flipH="1" flipV="1">
            <a:off x="2975240" y="3861128"/>
            <a:ext cx="1588" cy="32085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type="triangle" w="med" len="med"/>
          </a:ln>
        </p:spPr>
      </p:cxnSp>
      <p:graphicFrame>
        <p:nvGraphicFramePr>
          <p:cNvPr id="27" name="表格 26"/>
          <p:cNvGraphicFramePr/>
          <p:nvPr/>
        </p:nvGraphicFramePr>
        <p:xfrm>
          <a:off x="4890029" y="1011666"/>
          <a:ext cx="1428750" cy="82169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704850"/>
                <a:gridCol w="723900"/>
              </a:tblGrid>
              <a:tr h="16510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公司所处行业情况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C8B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核心竞争力分析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C8B8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公司未来发展展望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C8B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000"/>
                        <a:t>定期报告摘要</a:t>
                      </a:r>
                      <a:endParaRPr lang="zh-CN" altLang="zh-CN" sz="1000"/>
                    </a:p>
                  </a:txBody>
                  <a:tcPr anchor="ctr">
                    <a:lnL w="12700" cmpd="sng">
                      <a:solidFill>
                        <a:srgbClr val="999999"/>
                      </a:solidFill>
                    </a:lnL>
                    <a:lnR w="12700" cmpd="sng">
                      <a:solidFill>
                        <a:srgbClr val="999999"/>
                      </a:solidFill>
                    </a:lnR>
                    <a:lnT w="12700" cmpd="sng">
                      <a:solidFill>
                        <a:srgbClr val="999999"/>
                      </a:solidFill>
                    </a:lnT>
                    <a:lnB w="12700" cmpd="sng">
                      <a:solidFill>
                        <a:srgbClr val="999999"/>
                      </a:solidFill>
                    </a:lnB>
                    <a:solidFill>
                      <a:srgbClr val="FFC8B8"/>
                    </a:solidFill>
                  </a:tcPr>
                </a:tc>
              </a:tr>
            </a:tbl>
          </a:graphicData>
        </a:graphic>
      </p:graphicFrame>
      <p:cxnSp>
        <p:nvCxnSpPr>
          <p:cNvPr id="28" name="直接箭头连接符 27"/>
          <p:cNvCxnSpPr>
            <a:stCxn id="12" idx="3"/>
          </p:cNvCxnSpPr>
          <p:nvPr/>
        </p:nvCxnSpPr>
        <p:spPr>
          <a:xfrm flipV="1">
            <a:off x="4555490" y="1833245"/>
            <a:ext cx="334645" cy="115951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cxnSp>
        <p:nvCxnSpPr>
          <p:cNvPr id="29" name="直接箭头连接符 28"/>
          <p:cNvCxnSpPr/>
          <p:nvPr/>
        </p:nvCxnSpPr>
        <p:spPr>
          <a:xfrm flipV="1">
            <a:off x="4557395" y="1833245"/>
            <a:ext cx="1761490" cy="115951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sp>
        <p:nvSpPr>
          <p:cNvPr id="30" name="流程图: 可选过程 29"/>
          <p:cNvSpPr/>
          <p:nvPr/>
        </p:nvSpPr>
        <p:spPr>
          <a:xfrm>
            <a:off x="6584193" y="2939836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研报终稿</a:t>
            </a:r>
            <a:endParaRPr lang="zh-CN" altLang="zh-CN" sz="1000"/>
          </a:p>
        </p:txBody>
      </p:sp>
      <p:sp>
        <p:nvSpPr>
          <p:cNvPr id="31" name="流程图: 可选过程 30"/>
          <p:cNvSpPr/>
          <p:nvPr/>
        </p:nvSpPr>
        <p:spPr>
          <a:xfrm>
            <a:off x="6584193" y="2158799"/>
            <a:ext cx="858838" cy="396875"/>
          </a:xfrm>
          <a:prstGeom prst="flowChartAlternateProcess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1000"/>
              <a:t>个股决策</a:t>
            </a:r>
            <a:endParaRPr lang="zh-CN" altLang="zh-CN" sz="1000"/>
          </a:p>
        </p:txBody>
      </p:sp>
      <p:cxnSp>
        <p:nvCxnSpPr>
          <p:cNvPr id="32" name="直接箭头连接符 31"/>
          <p:cNvCxnSpPr>
            <a:stCxn id="5" idx="3"/>
            <a:endCxn id="31" idx="1"/>
          </p:cNvCxnSpPr>
          <p:nvPr/>
        </p:nvCxnSpPr>
        <p:spPr>
          <a:xfrm>
            <a:off x="4566242" y="2357236"/>
            <a:ext cx="2017950" cy="1058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33" name="肘形连接符 32"/>
          <p:cNvCxnSpPr>
            <a:stCxn id="14" idx="3"/>
            <a:endCxn id="30" idx="1"/>
          </p:cNvCxnSpPr>
          <p:nvPr/>
        </p:nvCxnSpPr>
        <p:spPr>
          <a:xfrm>
            <a:off x="6102350" y="2819400"/>
            <a:ext cx="482600" cy="3175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cxnSp>
        <p:nvCxnSpPr>
          <p:cNvPr id="34" name="肘形连接符 33"/>
          <p:cNvCxnSpPr>
            <a:stCxn id="17" idx="3"/>
            <a:endCxn id="30" idx="1"/>
          </p:cNvCxnSpPr>
          <p:nvPr/>
        </p:nvCxnSpPr>
        <p:spPr>
          <a:xfrm flipV="1">
            <a:off x="6102350" y="3136900"/>
            <a:ext cx="482600" cy="3937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35" name="文本框 34"/>
          <p:cNvSpPr txBox="1"/>
          <p:nvPr/>
        </p:nvSpPr>
        <p:spPr>
          <a:xfrm>
            <a:off x="5969064" y="4021554"/>
            <a:ext cx="3175000" cy="850900"/>
          </a:xfrm>
          <a:prstGeom prst="rect">
            <a:avLst/>
          </a:prstGeom>
          <a:ln w="9525">
            <a:solidFill>
              <a:srgbClr val="2F528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en-US" altLang="en-US" sz="1000"/>
              <a:t>1. </a:t>
            </a:r>
            <a:r>
              <a:rPr lang="zh-CN" altLang="zh-CN" sz="1000"/>
              <a:t>公司目前的业务与所处行业是否相匹配？</a:t>
            </a:r>
            <a:endParaRPr lang="zh-CN" altLang="zh-CN" sz="1000"/>
          </a:p>
          <a:p>
            <a:pPr lvl="0" algn="l"/>
            <a:r>
              <a:rPr lang="en-US" altLang="en-US" sz="1000"/>
              <a:t>2. </a:t>
            </a:r>
            <a:r>
              <a:rPr lang="zh-CN" altLang="zh-CN" sz="1000"/>
              <a:t>公司的核心竞争力是否发生了变化？</a:t>
            </a:r>
            <a:endParaRPr lang="zh-CN" altLang="zh-CN" sz="1000"/>
          </a:p>
          <a:p>
            <a:pPr lvl="0" algn="l"/>
            <a:r>
              <a:rPr lang="en-US" altLang="en-US" sz="1000"/>
              <a:t>3. </a:t>
            </a:r>
            <a:r>
              <a:rPr lang="zh-CN" altLang="zh-CN" sz="1000"/>
              <a:t>公司当前的发展方向是否与去年的发展规划一致？</a:t>
            </a:r>
            <a:endParaRPr lang="zh-CN" altLang="zh-CN" sz="1000"/>
          </a:p>
          <a:p>
            <a:pPr lvl="0" algn="l"/>
            <a:r>
              <a:rPr lang="en-US" altLang="en-US" sz="1000"/>
              <a:t>4. </a:t>
            </a:r>
            <a:r>
              <a:rPr lang="zh-CN" altLang="zh-CN" sz="1000"/>
              <a:t>基于给定的财务报表，判断该公司是否有风险。</a:t>
            </a:r>
            <a:endParaRPr lang="zh-CN" altLang="zh-CN" sz="1000"/>
          </a:p>
          <a:p>
            <a:pPr lvl="0" algn="l"/>
            <a:r>
              <a:rPr lang="zh-CN" altLang="zh-CN" sz="1000"/>
              <a:t>……</a:t>
            </a:r>
            <a:endParaRPr lang="zh-CN" altLang="zh-CN" sz="1000"/>
          </a:p>
        </p:txBody>
      </p:sp>
      <p:cxnSp>
        <p:nvCxnSpPr>
          <p:cNvPr id="36" name="直接箭头连接符 35"/>
          <p:cNvCxnSpPr>
            <a:stCxn id="17" idx="2"/>
            <a:endCxn id="35" idx="0"/>
          </p:cNvCxnSpPr>
          <p:nvPr/>
        </p:nvCxnSpPr>
        <p:spPr>
          <a:xfrm>
            <a:off x="5674254" y="3732012"/>
            <a:ext cx="294809" cy="71499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  <p:cxnSp>
        <p:nvCxnSpPr>
          <p:cNvPr id="37" name="直接箭头连接符 36"/>
          <p:cNvCxnSpPr>
            <a:stCxn id="17" idx="2"/>
            <a:endCxn id="35" idx="2"/>
          </p:cNvCxnSpPr>
          <p:nvPr/>
        </p:nvCxnSpPr>
        <p:spPr>
          <a:xfrm>
            <a:off x="5674254" y="3732012"/>
            <a:ext cx="1882309" cy="28954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ot"/>
            <a:headEnd w="med" len="med"/>
            <a:tailEnd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"/>
          <p:cNvPicPr>
            <a:picLocks noChangeAspect="1"/>
          </p:cNvPicPr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平行四边形 7"/>
          <p:cNvSpPr/>
          <p:nvPr/>
        </p:nvSpPr>
        <p:spPr>
          <a:xfrm>
            <a:off x="395288" y="253060"/>
            <a:ext cx="238923" cy="266053"/>
          </a:xfrm>
          <a:prstGeom prst="parallelogram">
            <a:avLst/>
          </a:prstGeom>
          <a:gradFill>
            <a:gsLst>
              <a:gs pos="0">
                <a:schemeClr val="accent1">
                  <a:alpha val="0"/>
                  <a:lumMod val="5000"/>
                  <a:lumOff val="95000"/>
                </a:schemeClr>
              </a:gs>
              <a:gs pos="100000">
                <a:srgbClr val="2599FF">
                  <a:alpha val="38000"/>
                </a:srgbClr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75" b="0" i="0" u="none" strike="noStrike" kern="0" spc="0" baseline="0">
              <a:ln>
                <a:noFill/>
              </a:ln>
              <a:solidFill>
                <a:srgbClr val="FFFFFF"/>
              </a:solidFill>
              <a:effectLst/>
              <a:latin typeface="DengXian"/>
              <a:ea typeface="DengXian"/>
            </a:endParaRPr>
          </a:p>
        </p:txBody>
      </p:sp>
      <p:pic>
        <p:nvPicPr>
          <p:cNvPr id="96" name="image 20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0061" y="1277350"/>
            <a:ext cx="2645569" cy="635794"/>
          </a:xfrm>
          <a:prstGeom prst="rect">
            <a:avLst/>
          </a:prstGeom>
        </p:spPr>
      </p:pic>
      <p:sp>
        <p:nvSpPr>
          <p:cNvPr id="97" name="Object 2032"/>
          <p:cNvSpPr txBox="1"/>
          <p:nvPr/>
        </p:nvSpPr>
        <p:spPr>
          <a:xfrm>
            <a:off x="873633" y="1280922"/>
            <a:ext cx="2619375" cy="628650"/>
          </a:xfrm>
          <a:prstGeom prst="rect">
            <a:avLst/>
          </a:prstGeom>
        </p:spPr>
        <p:txBody>
          <a:bodyPr vert="horz" wrap="square" lIns="0" tIns="35100" rIns="0" bIns="35100" anchor="t" anchorCtr="0"/>
          <a:lstStyle/>
          <a:p>
            <a:pPr algn="l">
              <a:lnSpc>
                <a:spcPct val="107000"/>
              </a:lnSpc>
            </a:pPr>
            <a:r>
              <a:rPr lang="en-US" altLang="zh-CN" sz="3600">
                <a:solidFill>
                  <a:srgbClr val="2254F3"/>
                </a:solidFill>
                <a:latin typeface="DengXian"/>
                <a:ea typeface="DengXian"/>
              </a:rPr>
              <a:t>Contents</a:t>
            </a:r>
            <a:endParaRPr lang="zh-CN" altLang="en-US" sz="3600">
              <a:latin typeface="DengXian"/>
              <a:ea typeface="DengXian"/>
            </a:endParaRPr>
          </a:p>
        </p:txBody>
      </p:sp>
      <p:pic>
        <p:nvPicPr>
          <p:cNvPr id="98" name="image 20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0061" y="1919811"/>
            <a:ext cx="2188845" cy="626269"/>
          </a:xfrm>
          <a:prstGeom prst="rect">
            <a:avLst/>
          </a:prstGeom>
        </p:spPr>
      </p:pic>
      <p:sp>
        <p:nvSpPr>
          <p:cNvPr id="99" name="Object 2034"/>
          <p:cNvSpPr txBox="1"/>
          <p:nvPr/>
        </p:nvSpPr>
        <p:spPr>
          <a:xfrm>
            <a:off x="873633" y="1923383"/>
            <a:ext cx="2171700" cy="619125"/>
          </a:xfrm>
          <a:prstGeom prst="rect">
            <a:avLst/>
          </a:prstGeom>
        </p:spPr>
        <p:txBody>
          <a:bodyPr vert="horz" wrap="square" lIns="0" tIns="35100" rIns="0" bIns="35100" anchor="t" anchorCtr="0"/>
          <a:lstStyle/>
          <a:p>
            <a:pPr algn="l">
              <a:lnSpc>
                <a:spcPct val="100000"/>
              </a:lnSpc>
            </a:pPr>
            <a:r>
              <a:rPr lang="zh-CN" altLang="en-US" sz="4050">
                <a:solidFill>
                  <a:srgbClr val="2254F3"/>
                </a:solidFill>
                <a:latin typeface="DengXian"/>
                <a:ea typeface="DengXian"/>
              </a:rPr>
              <a:t>目录</a:t>
            </a:r>
            <a:endParaRPr lang="zh-CN" altLang="en-US" sz="4050">
              <a:latin typeface="DengXian"/>
              <a:ea typeface="DengXian"/>
            </a:endParaRPr>
          </a:p>
        </p:txBody>
      </p:sp>
      <p:pic>
        <p:nvPicPr>
          <p:cNvPr id="100" name="image 203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29016" y="2267331"/>
            <a:ext cx="115824" cy="155258"/>
          </a:xfrm>
          <a:prstGeom prst="rect">
            <a:avLst/>
          </a:prstGeom>
        </p:spPr>
      </p:pic>
      <p:grpSp>
        <p:nvGrpSpPr>
          <p:cNvPr id="108" name="组合 107"/>
          <p:cNvGrpSpPr/>
          <p:nvPr/>
        </p:nvGrpSpPr>
        <p:grpSpPr>
          <a:xfrm>
            <a:off x="3041356" y="783390"/>
            <a:ext cx="1740027" cy="1641300"/>
            <a:chOff x="3721370" y="859536"/>
            <a:chExt cx="1740027" cy="1641300"/>
          </a:xfrm>
        </p:grpSpPr>
        <p:pic>
          <p:nvPicPr>
            <p:cNvPr id="74" name="image 20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721370" y="881967"/>
              <a:ext cx="1740027" cy="1618869"/>
            </a:xfrm>
            <a:prstGeom prst="rect">
              <a:avLst/>
            </a:prstGeom>
          </p:spPr>
        </p:pic>
        <p:sp>
          <p:nvSpPr>
            <p:cNvPr id="69" name="Object 203"/>
            <p:cNvSpPr txBox="1"/>
            <p:nvPr/>
          </p:nvSpPr>
          <p:spPr>
            <a:xfrm>
              <a:off x="3942969" y="2021325"/>
              <a:ext cx="752475" cy="238125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algn="l">
                <a:lnSpc>
                  <a:spcPct val="115000"/>
                </a:lnSpc>
              </a:pPr>
              <a:r>
                <a:rPr lang="zh-CN" altLang="en-US" sz="1350">
                  <a:solidFill>
                    <a:srgbClr val="333333"/>
                  </a:solidFill>
                  <a:latin typeface="DengXian"/>
                  <a:ea typeface="DengXian"/>
                </a:rPr>
                <a:t>团队介绍</a:t>
              </a:r>
              <a:endParaRPr lang="zh-CN" altLang="en-US" sz="1350">
                <a:latin typeface="DengXian"/>
                <a:ea typeface="DengXian"/>
              </a:endParaRPr>
            </a:p>
          </p:txBody>
        </p:sp>
        <p:pic>
          <p:nvPicPr>
            <p:cNvPr id="72" name="image 20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958400" y="859536"/>
              <a:ext cx="803148" cy="830961"/>
            </a:xfrm>
            <a:prstGeom prst="rect">
              <a:avLst/>
            </a:prstGeom>
          </p:spPr>
        </p:pic>
        <p:sp>
          <p:nvSpPr>
            <p:cNvPr id="73" name="Object 207"/>
            <p:cNvSpPr txBox="1"/>
            <p:nvPr/>
          </p:nvSpPr>
          <p:spPr>
            <a:xfrm>
              <a:off x="3958400" y="859536"/>
              <a:ext cx="790575" cy="838200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algn="l">
                <a:lnSpc>
                  <a:spcPct val="100000"/>
                </a:lnSpc>
              </a:pPr>
              <a:r>
                <a:rPr lang="en-US" altLang="zh-CN" sz="4500">
                  <a:ln w="4762" cmpd="sng">
                    <a:solidFill>
                      <a:srgbClr val="2254F4"/>
                    </a:solidFill>
                  </a:ln>
                  <a:blipFill>
                    <a:blip r:embed="rId7"/>
                    <a:stretch>
                      <a:fillRect/>
                    </a:stretch>
                  </a:blipFill>
                  <a:latin typeface="DengXian"/>
                  <a:ea typeface="DengXian"/>
                </a:rPr>
                <a:t>01</a:t>
              </a:r>
              <a:endParaRPr lang="zh-CN" altLang="en-US" sz="4500">
                <a:latin typeface="DengXian"/>
                <a:ea typeface="DengXian"/>
              </a:endParaRPr>
            </a:p>
          </p:txBody>
        </p:sp>
        <p:pic>
          <p:nvPicPr>
            <p:cNvPr id="101" name="image 2038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4098438" y="1109932"/>
              <a:ext cx="985224" cy="720896"/>
            </a:xfrm>
            <a:prstGeom prst="rect">
              <a:avLst/>
            </a:prstGeom>
          </p:spPr>
        </p:pic>
      </p:grpSp>
      <p:grpSp>
        <p:nvGrpSpPr>
          <p:cNvPr id="109" name="组合 108"/>
          <p:cNvGrpSpPr/>
          <p:nvPr/>
        </p:nvGrpSpPr>
        <p:grpSpPr>
          <a:xfrm>
            <a:off x="5045249" y="783390"/>
            <a:ext cx="1740027" cy="1641300"/>
            <a:chOff x="5915263" y="859536"/>
            <a:chExt cx="1740027" cy="1641300"/>
          </a:xfrm>
        </p:grpSpPr>
        <p:pic>
          <p:nvPicPr>
            <p:cNvPr id="88" name="image 202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915263" y="881967"/>
              <a:ext cx="1740027" cy="1618869"/>
            </a:xfrm>
            <a:prstGeom prst="rect">
              <a:avLst/>
            </a:prstGeom>
          </p:spPr>
        </p:pic>
        <p:sp>
          <p:nvSpPr>
            <p:cNvPr id="83" name="Object 2017"/>
            <p:cNvSpPr txBox="1"/>
            <p:nvPr/>
          </p:nvSpPr>
          <p:spPr>
            <a:xfrm>
              <a:off x="6140211" y="2012748"/>
              <a:ext cx="752475" cy="238125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algn="l">
                <a:lnSpc>
                  <a:spcPct val="115000"/>
                </a:lnSpc>
              </a:pPr>
              <a:r>
                <a:rPr lang="zh-CN" altLang="en-US" sz="1350">
                  <a:solidFill>
                    <a:srgbClr val="333333"/>
                  </a:solidFill>
                  <a:latin typeface="DengXian"/>
                  <a:ea typeface="DengXian"/>
                </a:rPr>
                <a:t>方案综诉</a:t>
              </a:r>
              <a:endParaRPr lang="zh-CN" altLang="en-US" sz="1350">
                <a:latin typeface="DengXian"/>
                <a:ea typeface="DengXian"/>
              </a:endParaRPr>
            </a:p>
          </p:txBody>
        </p:sp>
        <p:pic>
          <p:nvPicPr>
            <p:cNvPr id="86" name="image 20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152293" y="859536"/>
              <a:ext cx="803148" cy="830961"/>
            </a:xfrm>
            <a:prstGeom prst="rect">
              <a:avLst/>
            </a:prstGeom>
          </p:spPr>
        </p:pic>
        <p:sp>
          <p:nvSpPr>
            <p:cNvPr id="87" name="Object 2021"/>
            <p:cNvSpPr txBox="1"/>
            <p:nvPr/>
          </p:nvSpPr>
          <p:spPr>
            <a:xfrm>
              <a:off x="6152293" y="859536"/>
              <a:ext cx="790575" cy="838200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algn="l">
                <a:lnSpc>
                  <a:spcPct val="100000"/>
                </a:lnSpc>
              </a:pPr>
              <a:r>
                <a:rPr lang="en-US" altLang="zh-CN" sz="4500">
                  <a:ln w="4762" cmpd="sng">
                    <a:solidFill>
                      <a:srgbClr val="2254F4"/>
                    </a:solidFill>
                  </a:ln>
                  <a:blipFill>
                    <a:blip r:embed="rId7"/>
                    <a:stretch>
                      <a:fillRect/>
                    </a:stretch>
                  </a:blipFill>
                  <a:latin typeface="DengXian"/>
                  <a:ea typeface="DengXian"/>
                </a:rPr>
                <a:t>02</a:t>
              </a:r>
              <a:endParaRPr lang="zh-CN" altLang="en-US" sz="4500">
                <a:latin typeface="DengXian"/>
                <a:ea typeface="DengXian"/>
              </a:endParaRPr>
            </a:p>
          </p:txBody>
        </p:sp>
        <p:pic>
          <p:nvPicPr>
            <p:cNvPr id="102" name="image 203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6363388" y="1109932"/>
              <a:ext cx="985224" cy="720896"/>
            </a:xfrm>
            <a:prstGeom prst="rect">
              <a:avLst/>
            </a:prstGeom>
          </p:spPr>
        </p:pic>
      </p:grpSp>
      <p:grpSp>
        <p:nvGrpSpPr>
          <p:cNvPr id="110" name="组合 109"/>
          <p:cNvGrpSpPr/>
          <p:nvPr/>
        </p:nvGrpSpPr>
        <p:grpSpPr>
          <a:xfrm>
            <a:off x="7093270" y="793349"/>
            <a:ext cx="1740027" cy="1641395"/>
            <a:chOff x="3721370" y="2847499"/>
            <a:chExt cx="1740027" cy="1641395"/>
          </a:xfrm>
        </p:grpSpPr>
        <p:pic>
          <p:nvPicPr>
            <p:cNvPr id="81" name="image 201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721370" y="2870025"/>
              <a:ext cx="1740027" cy="1618869"/>
            </a:xfrm>
            <a:prstGeom prst="rect">
              <a:avLst/>
            </a:prstGeom>
          </p:spPr>
        </p:pic>
        <p:sp>
          <p:nvSpPr>
            <p:cNvPr id="76" name="Object 2010"/>
            <p:cNvSpPr txBox="1"/>
            <p:nvPr/>
          </p:nvSpPr>
          <p:spPr>
            <a:xfrm>
              <a:off x="3939397" y="4001470"/>
              <a:ext cx="752475" cy="238125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algn="l">
                <a:lnSpc>
                  <a:spcPct val="115000"/>
                </a:lnSpc>
              </a:pPr>
              <a:r>
                <a:rPr lang="zh-CN" altLang="en-US" sz="1350">
                  <a:solidFill>
                    <a:srgbClr val="333333"/>
                  </a:solidFill>
                  <a:latin typeface="DengXian"/>
                  <a:ea typeface="DengXian"/>
                </a:rPr>
                <a:t>解决方案</a:t>
              </a:r>
              <a:endParaRPr lang="zh-CN" altLang="en-US" sz="1350">
                <a:latin typeface="DengXian"/>
                <a:ea typeface="DengXian"/>
              </a:endParaRPr>
            </a:p>
          </p:txBody>
        </p:sp>
        <p:pic>
          <p:nvPicPr>
            <p:cNvPr id="79" name="image 20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958400" y="2847499"/>
              <a:ext cx="803148" cy="830961"/>
            </a:xfrm>
            <a:prstGeom prst="rect">
              <a:avLst/>
            </a:prstGeom>
          </p:spPr>
        </p:pic>
        <p:sp>
          <p:nvSpPr>
            <p:cNvPr id="80" name="Object 2014"/>
            <p:cNvSpPr txBox="1"/>
            <p:nvPr/>
          </p:nvSpPr>
          <p:spPr>
            <a:xfrm>
              <a:off x="3958400" y="2847499"/>
              <a:ext cx="790575" cy="838200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algn="l">
                <a:lnSpc>
                  <a:spcPct val="100000"/>
                </a:lnSpc>
              </a:pPr>
              <a:r>
                <a:rPr lang="en-US" altLang="zh-CN" sz="4500">
                  <a:ln w="4762" cmpd="sng">
                    <a:solidFill>
                      <a:srgbClr val="2254F4"/>
                    </a:solidFill>
                  </a:ln>
                  <a:blipFill>
                    <a:blip r:embed="rId7"/>
                    <a:stretch>
                      <a:fillRect/>
                    </a:stretch>
                  </a:blipFill>
                  <a:latin typeface="DengXian"/>
                  <a:ea typeface="DengXian"/>
                </a:rPr>
                <a:t>03</a:t>
              </a:r>
              <a:endParaRPr lang="zh-CN" altLang="en-US" sz="4500">
                <a:latin typeface="DengXian"/>
                <a:ea typeface="DengXian"/>
              </a:endParaRPr>
            </a:p>
          </p:txBody>
        </p:sp>
        <p:pic>
          <p:nvPicPr>
            <p:cNvPr id="103" name="image 204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4098438" y="3110806"/>
              <a:ext cx="985224" cy="720896"/>
            </a:xfrm>
            <a:prstGeom prst="rect">
              <a:avLst/>
            </a:prstGeom>
          </p:spPr>
        </p:pic>
      </p:grpSp>
      <p:grpSp>
        <p:nvGrpSpPr>
          <p:cNvPr id="111" name="组合 110"/>
          <p:cNvGrpSpPr/>
          <p:nvPr/>
        </p:nvGrpSpPr>
        <p:grpSpPr>
          <a:xfrm>
            <a:off x="3066408" y="2725065"/>
            <a:ext cx="1740027" cy="1641395"/>
            <a:chOff x="5915263" y="2847499"/>
            <a:chExt cx="1740027" cy="1641395"/>
          </a:xfrm>
        </p:grpSpPr>
        <p:pic>
          <p:nvPicPr>
            <p:cNvPr id="95" name="image 202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915263" y="2870025"/>
              <a:ext cx="1740027" cy="1618869"/>
            </a:xfrm>
            <a:prstGeom prst="rect">
              <a:avLst/>
            </a:prstGeom>
          </p:spPr>
        </p:pic>
        <p:sp>
          <p:nvSpPr>
            <p:cNvPr id="90" name="Object 2024"/>
            <p:cNvSpPr txBox="1"/>
            <p:nvPr/>
          </p:nvSpPr>
          <p:spPr>
            <a:xfrm>
              <a:off x="6133290" y="4012097"/>
              <a:ext cx="1438275" cy="238125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algn="l">
                <a:lnSpc>
                  <a:spcPct val="115000"/>
                </a:lnSpc>
              </a:pPr>
              <a:r>
                <a:rPr lang="zh-CN" altLang="en-US" sz="1350">
                  <a:solidFill>
                    <a:srgbClr val="333333"/>
                  </a:solidFill>
                  <a:latin typeface="DengXian"/>
                  <a:ea typeface="DengXian"/>
                </a:rPr>
                <a:t>方案成效</a:t>
              </a:r>
              <a:endParaRPr lang="zh-CN" altLang="en-US" sz="1350">
                <a:latin typeface="DengXian"/>
                <a:ea typeface="DengXian"/>
              </a:endParaRPr>
            </a:p>
          </p:txBody>
        </p:sp>
        <p:pic>
          <p:nvPicPr>
            <p:cNvPr id="93" name="image 202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152293" y="2847499"/>
              <a:ext cx="803148" cy="830961"/>
            </a:xfrm>
            <a:prstGeom prst="rect">
              <a:avLst/>
            </a:prstGeom>
          </p:spPr>
        </p:pic>
        <p:sp>
          <p:nvSpPr>
            <p:cNvPr id="94" name="Object 2028"/>
            <p:cNvSpPr txBox="1"/>
            <p:nvPr/>
          </p:nvSpPr>
          <p:spPr>
            <a:xfrm>
              <a:off x="6152293" y="2847499"/>
              <a:ext cx="790575" cy="838200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algn="l">
                <a:lnSpc>
                  <a:spcPct val="100000"/>
                </a:lnSpc>
              </a:pPr>
              <a:r>
                <a:rPr lang="en-US" altLang="zh-CN" sz="4500">
                  <a:ln w="4762" cmpd="sng">
                    <a:solidFill>
                      <a:srgbClr val="2254F4"/>
                    </a:solidFill>
                  </a:ln>
                  <a:blipFill>
                    <a:blip r:embed="rId7"/>
                    <a:stretch>
                      <a:fillRect/>
                    </a:stretch>
                  </a:blipFill>
                  <a:latin typeface="DengXian"/>
                  <a:ea typeface="DengXian"/>
                </a:rPr>
                <a:t>04</a:t>
              </a:r>
              <a:endParaRPr lang="zh-CN" altLang="en-US" sz="4500">
                <a:latin typeface="DengXian"/>
                <a:ea typeface="DengXian"/>
              </a:endParaRPr>
            </a:p>
          </p:txBody>
        </p:sp>
        <p:pic>
          <p:nvPicPr>
            <p:cNvPr id="104" name="image 2041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6363388" y="3110806"/>
              <a:ext cx="985224" cy="720896"/>
            </a:xfrm>
            <a:prstGeom prst="rect">
              <a:avLst/>
            </a:prstGeom>
          </p:spPr>
        </p:pic>
      </p:grpSp>
      <p:grpSp>
        <p:nvGrpSpPr>
          <p:cNvPr id="112" name="组合 111"/>
          <p:cNvGrpSpPr/>
          <p:nvPr/>
        </p:nvGrpSpPr>
        <p:grpSpPr>
          <a:xfrm>
            <a:off x="5123529" y="2747700"/>
            <a:ext cx="1740027" cy="1641395"/>
            <a:chOff x="5915263" y="2847499"/>
            <a:chExt cx="1740027" cy="1641395"/>
          </a:xfrm>
        </p:grpSpPr>
        <p:pic>
          <p:nvPicPr>
            <p:cNvPr id="113" name="image 202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915263" y="2870025"/>
              <a:ext cx="1740027" cy="1618869"/>
            </a:xfrm>
            <a:prstGeom prst="rect">
              <a:avLst/>
            </a:prstGeom>
          </p:spPr>
        </p:pic>
        <p:sp>
          <p:nvSpPr>
            <p:cNvPr id="114" name="Object 2024"/>
            <p:cNvSpPr txBox="1"/>
            <p:nvPr/>
          </p:nvSpPr>
          <p:spPr>
            <a:xfrm>
              <a:off x="6133290" y="4012097"/>
              <a:ext cx="1438275" cy="238125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algn="l">
                <a:lnSpc>
                  <a:spcPct val="115000"/>
                </a:lnSpc>
              </a:pPr>
              <a:r>
                <a:rPr lang="zh-CN" altLang="en-US" sz="1350">
                  <a:solidFill>
                    <a:srgbClr val="333333"/>
                  </a:solidFill>
                  <a:latin typeface="DengXian"/>
                  <a:ea typeface="DengXian"/>
                </a:rPr>
                <a:t>技术创新</a:t>
              </a:r>
              <a:endParaRPr lang="zh-CN" altLang="en-US" sz="1350">
                <a:latin typeface="DengXian"/>
                <a:ea typeface="DengXian"/>
              </a:endParaRPr>
            </a:p>
          </p:txBody>
        </p:sp>
        <p:pic>
          <p:nvPicPr>
            <p:cNvPr id="115" name="image 202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152293" y="2847499"/>
              <a:ext cx="803148" cy="830961"/>
            </a:xfrm>
            <a:prstGeom prst="rect">
              <a:avLst/>
            </a:prstGeom>
          </p:spPr>
        </p:pic>
        <p:sp>
          <p:nvSpPr>
            <p:cNvPr id="116" name="Object 2028"/>
            <p:cNvSpPr txBox="1"/>
            <p:nvPr/>
          </p:nvSpPr>
          <p:spPr>
            <a:xfrm>
              <a:off x="6152293" y="2847499"/>
              <a:ext cx="790575" cy="838200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algn="l">
                <a:lnSpc>
                  <a:spcPct val="100000"/>
                </a:lnSpc>
              </a:pPr>
              <a:r>
                <a:rPr lang="en-US" altLang="zh-CN" sz="4500">
                  <a:ln w="4762" cmpd="sng">
                    <a:solidFill>
                      <a:srgbClr val="2254F4"/>
                    </a:solidFill>
                  </a:ln>
                  <a:blipFill>
                    <a:blip r:embed="rId7"/>
                    <a:stretch>
                      <a:fillRect/>
                    </a:stretch>
                  </a:blipFill>
                  <a:latin typeface="DengXian"/>
                  <a:ea typeface="DengXian"/>
                </a:rPr>
                <a:t>05</a:t>
              </a:r>
              <a:endParaRPr lang="zh-CN" altLang="en-US" sz="4500">
                <a:latin typeface="DengXian"/>
                <a:ea typeface="DengXian"/>
              </a:endParaRPr>
            </a:p>
          </p:txBody>
        </p:sp>
        <p:pic>
          <p:nvPicPr>
            <p:cNvPr id="117" name="image 2041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6363388" y="3110806"/>
              <a:ext cx="985224" cy="720896"/>
            </a:xfrm>
            <a:prstGeom prst="rect">
              <a:avLst/>
            </a:prstGeom>
          </p:spPr>
        </p:pic>
      </p:grpSp>
      <p:sp>
        <p:nvSpPr>
          <p:cNvPr id="118" name="矩形: 圆角 12"/>
          <p:cNvSpPr/>
          <p:nvPr/>
        </p:nvSpPr>
        <p:spPr>
          <a:xfrm>
            <a:off x="388336" y="4796664"/>
            <a:ext cx="8367328" cy="3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1677FF"/>
              </a:gs>
              <a:gs pos="0">
                <a:srgbClr val="2799FE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  <a:effectLst/>
        </p:spPr>
        <p:txBody>
          <a:bodyPr wrap="square" anchor="ctr"/>
          <a:lstStyle/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100" i="0" u="none" strike="noStrike" kern="0" spc="100">
              <a:ln>
                <a:noFill/>
              </a:ln>
              <a:solidFill>
                <a:schemeClr val="bg1"/>
              </a:solidFill>
              <a:effectLst/>
              <a:latin typeface="DengXian"/>
              <a:ea typeface="DengXian"/>
            </a:endParaRPr>
          </a:p>
        </p:txBody>
      </p:sp>
      <p:grpSp>
        <p:nvGrpSpPr>
          <p:cNvPr id="119" name="组合 111"/>
          <p:cNvGrpSpPr/>
          <p:nvPr/>
        </p:nvGrpSpPr>
        <p:grpSpPr>
          <a:xfrm rot="0">
            <a:off x="7093270" y="2747700"/>
            <a:ext cx="1740027" cy="1641395"/>
            <a:chOff x="5915263" y="2847499"/>
            <a:chExt cx="1740027" cy="1641395"/>
          </a:xfrm>
        </p:grpSpPr>
        <p:pic>
          <p:nvPicPr>
            <p:cNvPr id="120" name="image 20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5263" y="2870025"/>
              <a:ext cx="1740027" cy="1618869"/>
            </a:xfrm>
            <a:prstGeom prst="rect">
              <a:avLst/>
            </a:prstGeom>
          </p:spPr>
        </p:pic>
        <p:sp>
          <p:nvSpPr>
            <p:cNvPr id="121" name="Object 2024"/>
            <p:cNvSpPr txBox="1"/>
            <p:nvPr/>
          </p:nvSpPr>
          <p:spPr>
            <a:xfrm>
              <a:off x="6133290" y="4012097"/>
              <a:ext cx="1438275" cy="238125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lvl="0" algn="l">
                <a:lnSpc>
                  <a:spcPct val="115000"/>
                </a:lnSpc>
              </a:pPr>
              <a:r>
                <a:rPr lang="zh-CN" altLang="zh-CN" sz="1350">
                  <a:solidFill>
                    <a:srgbClr val="333333"/>
                  </a:solidFill>
                  <a:latin typeface="DengXian"/>
                  <a:ea typeface="DengXian"/>
                </a:rPr>
                <a:t>后续计划</a:t>
              </a:r>
              <a:endParaRPr lang="zh-CN" altLang="zh-CN" sz="1350">
                <a:solidFill>
                  <a:srgbClr val="333333"/>
                </a:solidFill>
                <a:latin typeface="DengXian"/>
                <a:ea typeface="DengXian"/>
              </a:endParaRPr>
            </a:p>
          </p:txBody>
        </p:sp>
        <p:pic>
          <p:nvPicPr>
            <p:cNvPr id="122" name="image 20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2293" y="2847499"/>
              <a:ext cx="803148" cy="830961"/>
            </a:xfrm>
            <a:prstGeom prst="rect">
              <a:avLst/>
            </a:prstGeom>
          </p:spPr>
        </p:pic>
        <p:sp>
          <p:nvSpPr>
            <p:cNvPr id="123" name="Object 2028"/>
            <p:cNvSpPr txBox="1"/>
            <p:nvPr/>
          </p:nvSpPr>
          <p:spPr>
            <a:xfrm>
              <a:off x="6152293" y="2847499"/>
              <a:ext cx="790575" cy="838200"/>
            </a:xfrm>
            <a:prstGeom prst="rect">
              <a:avLst/>
            </a:prstGeom>
          </p:spPr>
          <p:txBody>
            <a:bodyPr vert="horz" wrap="square" lIns="0" tIns="0" rIns="0" bIns="0" anchor="ctr" anchorCtr="0"/>
            <a:lstStyle/>
            <a:p>
              <a:pPr lvl="0" algn="l">
                <a:lnSpc>
                  <a:spcPct val="100000"/>
                </a:lnSpc>
              </a:pPr>
              <a:r>
                <a:rPr lang="en-US" altLang="en-US" sz="4500">
                  <a:ln w="4762">
                    <a:solidFill>
                      <a:srgbClr val="2254F4"/>
                    </a:solidFill>
                  </a:ln>
                  <a:blipFill>
                    <a:blip r:embed="rId7"/>
                    <a:stretch>
                      <a:fillRect/>
                    </a:stretch>
                  </a:blipFill>
                  <a:latin typeface="DengXian"/>
                  <a:ea typeface="DengXian"/>
                </a:rPr>
                <a:t>06</a:t>
              </a:r>
              <a:endParaRPr lang="en-US" altLang="en-US" sz="4500">
                <a:ln w="4762">
                  <a:solidFill>
                    <a:srgbClr val="2254F4"/>
                  </a:solidFill>
                </a:ln>
                <a:blipFill>
                  <a:blip r:embed="rId7"/>
                  <a:stretch>
                    <a:fillRect/>
                  </a:stretch>
                </a:blipFill>
                <a:latin typeface="DengXian"/>
                <a:ea typeface="DengXian"/>
              </a:endParaRPr>
            </a:p>
          </p:txBody>
        </p:sp>
        <p:pic>
          <p:nvPicPr>
            <p:cNvPr id="124" name="image 20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63388" y="3110806"/>
              <a:ext cx="985224" cy="720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研报生成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Agent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行业研报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——</a:t>
            </a:r>
            <a:r>
              <a:rPr lang="en-US" altLang="en-US" sz="2400">
                <a:solidFill>
                  <a:srgbClr val="000000"/>
                </a:solidFill>
                <a:latin typeface="DengXian"/>
                <a:ea typeface="DengXian"/>
              </a:rPr>
              <a:t> </a:t>
            </a: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对话式生成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2606" y="1509148"/>
            <a:ext cx="533400" cy="533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0" y="863048"/>
            <a:ext cx="533400" cy="533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9651" y="863048"/>
            <a:ext cx="6343650" cy="553085"/>
          </a:xfrm>
          <a:prstGeom prst="rect">
            <a:avLst/>
          </a:prstGeom>
          <a:ln w="9525">
            <a:solidFill>
              <a:srgbClr val="2F528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 sz="1000">
                <a:latin typeface="微软雅黑" charset="0"/>
                <a:ea typeface="微软雅黑" charset="0"/>
              </a:rPr>
              <a:t>你好，我是一名优秀的投资经理，可以开发满足特定客户要求的定制财务分析报告。我可以深入研究财务报表和市场数据，以发掘有关公司财务绩效和稳定性的见解。我对财务数据有深入的了解，并能够根据专业知识做出明智的决策。</a:t>
            </a:r>
            <a:endParaRPr lang="zh-CN" altLang="zh-CN" sz="1000"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98716" y="1509148"/>
            <a:ext cx="6343650" cy="860425"/>
          </a:xfrm>
          <a:prstGeom prst="rect">
            <a:avLst/>
          </a:prstGeom>
          <a:ln w="9525">
            <a:solidFill>
              <a:srgbClr val="2F528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以下是我们</a:t>
            </a:r>
            <a:r>
              <a:rPr lang="zh-CN" altLang="zh-CN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通过双均线策略和</a:t>
            </a:r>
            <a:r>
              <a:rPr lang="en-US" altLang="en-US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 PEG </a:t>
            </a:r>
            <a:r>
              <a:rPr lang="zh-CN" altLang="zh-CN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动态选股策略选择的</a:t>
            </a:r>
            <a:r>
              <a:rPr lang="en-US" altLang="en-US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 10 </a:t>
            </a:r>
            <a:r>
              <a:rPr lang="zh-CN" altLang="zh-CN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支股票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，接下来我将给你提供这几只股票近期的研究报告和去年的年报、今年一季度季报和今年半年报，请你基于此进行该行业进行分析。</a:t>
            </a:r>
            <a:endParaRPr lang="zh-CN" altLang="zh-CN" sz="1000">
              <a:latin typeface="微软雅黑" charset="0"/>
              <a:ea typeface="微软雅黑" charset="0"/>
              <a:cs typeface="微软雅黑" charset="0"/>
            </a:endParaRPr>
          </a:p>
          <a:p>
            <a:pPr lvl="0" algn="l"/>
            <a:endParaRPr lang="en-US" altLang="en-US" sz="1000">
              <a:latin typeface="微软雅黑" charset="0"/>
              <a:ea typeface="微软雅黑" charset="0"/>
              <a:cs typeface="微软雅黑" charset="0"/>
            </a:endParaRPr>
          </a:p>
          <a:p>
            <a:pPr lvl="0" algn="l"/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{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宁德时代研报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}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{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宁德时代去年年报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}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{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宁德时代今年一季度季报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}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{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宁德时代今年半年报</a:t>
            </a:r>
            <a:r>
              <a:rPr lang="en-US" altLang="en-US" sz="1000">
                <a:latin typeface="微软雅黑" charset="0"/>
                <a:ea typeface="微软雅黑" charset="0"/>
                <a:cs typeface="微软雅黑" charset="0"/>
              </a:rPr>
              <a:t>}</a:t>
            </a:r>
            <a:endParaRPr lang="en-US" altLang="en-US" sz="1000">
              <a:latin typeface="微软雅黑" charset="0"/>
              <a:ea typeface="微软雅黑" charset="0"/>
              <a:cs typeface="微软雅黑" charset="0"/>
            </a:endParaRPr>
          </a:p>
          <a:p>
            <a:pPr lvl="0" algn="l"/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……</a:t>
            </a:r>
            <a:endParaRPr lang="zh-CN" altLang="zh-CN" sz="100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0" y="2467998"/>
            <a:ext cx="533400" cy="533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8051" y="2467998"/>
            <a:ext cx="6343650" cy="553085"/>
          </a:xfrm>
          <a:prstGeom prst="rect">
            <a:avLst/>
          </a:prstGeom>
          <a:ln w="9525">
            <a:solidFill>
              <a:srgbClr val="2F528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 sz="1000" b="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宁德时代与沃尔沃签订动电回收协议，完善动电回收利用商业模式。动力电池回收再利用商业模式逐渐完善，车企有望成为未来电池回收主体。</a:t>
            </a:r>
            <a:endParaRPr lang="zh-CN" altLang="zh-CN" sz="1000" b="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lvl="0" algn="l"/>
            <a:r>
              <a:rPr lang="zh-CN" altLang="zh-CN" sz="1000" b="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……</a:t>
            </a:r>
            <a:endParaRPr lang="zh-CN" altLang="zh-CN" sz="1000" b="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7356" y="3101398"/>
            <a:ext cx="533400" cy="533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03466" y="3101398"/>
            <a:ext cx="6343650" cy="398780"/>
          </a:xfrm>
          <a:prstGeom prst="rect">
            <a:avLst/>
          </a:prstGeom>
          <a:ln w="9525">
            <a:solidFill>
              <a:srgbClr val="2F528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 sz="1000">
                <a:latin typeface="微软雅黑" charset="0"/>
                <a:ea typeface="微软雅黑" charset="0"/>
              </a:rPr>
              <a:t>接下来给你几篇近期关于新能源行业的新闻，请你结合以上内容，分析新能源行业的优势与劣势，以及对该行业未来发展的预期。</a:t>
            </a:r>
            <a:endParaRPr lang="zh-CN" altLang="zh-CN" sz="1000">
              <a:latin typeface="微软雅黑" charset="0"/>
              <a:ea typeface="微软雅黑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0" y="3583998"/>
            <a:ext cx="533400" cy="533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6451" y="3583998"/>
            <a:ext cx="6343650" cy="553085"/>
          </a:xfrm>
          <a:prstGeom prst="rect">
            <a:avLst/>
          </a:prstGeom>
          <a:ln w="9525">
            <a:solidFill>
              <a:srgbClr val="2F528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 sz="1000" b="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根据近期新闻，受新能源汽车市场持续复苏影响，预计</a:t>
            </a:r>
            <a:r>
              <a:rPr lang="en-US" altLang="en-US" sz="1000" b="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7 </a:t>
            </a:r>
            <a:r>
              <a:rPr lang="zh-CN" altLang="zh-CN" sz="1000" b="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月动力电池及材料产销量呈上行趋势。本周陶瓷涂覆隔膜单价大幅度回暖，方形动力电池、正极、负极、电解液、氢氧化锂单价均保持平稳势态。</a:t>
            </a:r>
            <a:endParaRPr lang="zh-CN" altLang="zh-CN" sz="1000" b="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lvl="0" algn="l"/>
            <a:r>
              <a:rPr lang="zh-CN" altLang="zh-CN" sz="1000" b="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……</a:t>
            </a:r>
            <a:endParaRPr lang="zh-CN" altLang="zh-CN" sz="1000" b="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5756" y="4230098"/>
            <a:ext cx="533400" cy="533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901866" y="4230098"/>
            <a:ext cx="6343650" cy="398780"/>
          </a:xfrm>
          <a:prstGeom prst="rect">
            <a:avLst/>
          </a:prstGeom>
          <a:ln w="9525">
            <a:solidFill>
              <a:srgbClr val="2F528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请你基于以上内容，</a:t>
            </a:r>
            <a:r>
              <a:rPr lang="zh-CN" altLang="zh-CN" sz="1000">
                <a:solidFill>
                  <a:srgbClr val="FF0200"/>
                </a:solidFill>
                <a:latin typeface="微软雅黑" charset="0"/>
                <a:ea typeface="微软雅黑" charset="0"/>
                <a:cs typeface="微软雅黑" charset="0"/>
              </a:rPr>
              <a:t>参考下面几篇行业研报</a:t>
            </a:r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，生成新能源行业的下一个交易日的投资评级分析。</a:t>
            </a:r>
            <a:endParaRPr lang="zh-CN" altLang="zh-CN" sz="1000">
              <a:latin typeface="微软雅黑" charset="0"/>
              <a:ea typeface="微软雅黑" charset="0"/>
              <a:cs typeface="微软雅黑" charset="0"/>
            </a:endParaRPr>
          </a:p>
          <a:p>
            <a:pPr lvl="0" algn="l"/>
            <a:r>
              <a:rPr lang="zh-CN" altLang="zh-CN" sz="1000">
                <a:latin typeface="微软雅黑" charset="0"/>
                <a:ea typeface="微软雅黑" charset="0"/>
                <a:cs typeface="微软雅黑" charset="0"/>
              </a:rPr>
              <a:t>例子：……</a:t>
            </a:r>
            <a:endParaRPr lang="zh-CN" altLang="zh-CN" sz="100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0" y="4623798"/>
            <a:ext cx="533400" cy="5334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24851" y="4731748"/>
            <a:ext cx="6343650" cy="398780"/>
          </a:xfrm>
          <a:prstGeom prst="rect">
            <a:avLst/>
          </a:prstGeom>
          <a:ln w="9525">
            <a:solidFill>
              <a:srgbClr val="2F528F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 sz="1000" b="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根据最新的新闻材料，锂电池产业链在近期呈现出回暖态势，尤其是在新能源汽车和储能领域</a:t>
            </a:r>
            <a:r>
              <a:rPr lang="en-US" altLang="en-US" sz="1000" b="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[citation:&lt;1&gt;]</a:t>
            </a:r>
            <a:r>
              <a:rPr lang="zh-CN" altLang="zh-CN" sz="1000" b="0" i="0" strike="noStrike" spc="0">
                <a:ln>
                  <a:noFill/>
                </a:ln>
                <a:solidFill>
                  <a:srgbClr val="0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。宁德时代、亿纬锂能等公司在股价表现上也领涨锂电池板块，显示出市场对于锂电池行业的看好。……</a:t>
            </a:r>
            <a:endParaRPr lang="zh-CN" altLang="zh-CN" sz="1000" b="0" i="0" strike="noStrike" spc="0">
              <a:ln>
                <a:noFill/>
              </a:ln>
              <a:solidFill>
                <a:srgbClr val="00000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alphaModFix amt="23000"/>
          </a:blip>
          <a:stretch>
            <a:fillRect/>
          </a:stretch>
        </p:blipFill>
        <p:spPr>
          <a:xfrm>
            <a:off x="0" y="2664081"/>
            <a:ext cx="9144000" cy="2479419"/>
          </a:xfrm>
          <a:prstGeom prst="rect">
            <a:avLst/>
          </a:prstGeom>
        </p:spPr>
      </p:pic>
      <p:sp>
        <p:nvSpPr>
          <p:cNvPr id="5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415" b="0" i="0" u="none" strike="noStrike" kern="0" spc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90204"/>
              <a:ea typeface="阿里巴巴普惠体 2.0 55 Regular"/>
            </a:endParaRPr>
          </a:p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lang="en-US" altLang="en-US" sz="70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阿里巴巴普惠体 2.0 55 Regular"/>
              </a:rPr>
              <a:t>BBAAD9C20180234D78E509342D30BE3092B9B20119416B80AED98330B1ED2B8BAB4BB638F16BFB0C22B92F089846D9ECD7F9218AC1D0EBD11B5EC276313E3FD324F9DF3D3E2DE957A4F62ED768F24C557662EDA3715937D0D8FBE19A60CD5C08D9E6209A0EB</a:t>
            </a:r>
            <a:endParaRPr lang="en-US" altLang="en-US" sz="705" b="0" i="0" u="none" strike="noStrike" kern="0" spc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90204"/>
              <a:ea typeface="阿里巴巴普惠体 2.0 55 Regular"/>
            </a:endParaRPr>
          </a:p>
        </p:txBody>
      </p:sp>
      <p:pic>
        <p:nvPicPr>
          <p:cNvPr id="2" name="image 3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57" y="3282696"/>
            <a:ext cx="4630293" cy="553974"/>
          </a:xfrm>
          <a:prstGeom prst="rect">
            <a:avLst/>
          </a:prstGeom>
        </p:spPr>
      </p:pic>
      <p:sp>
        <p:nvSpPr>
          <p:cNvPr id="3" name="Object 304"/>
          <p:cNvSpPr txBox="1"/>
          <p:nvPr/>
        </p:nvSpPr>
        <p:spPr>
          <a:xfrm>
            <a:off x="2261045" y="3622803"/>
            <a:ext cx="4619625" cy="561975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/>
            <a:r>
              <a:rPr lang="zh-CN" altLang="zh-CN" sz="1000" b="0" i="0" strike="noStrike" spc="0">
                <a:ln>
                  <a:noFill/>
                </a:ln>
                <a:solidFill>
                  <a:srgbClr val="A6A6A6"/>
                </a:solidFill>
                <a:effectLst/>
                <a:latin typeface="DengXian"/>
                <a:ea typeface="DengXian"/>
              </a:rPr>
              <a:t>模型能够处理复杂的金融数据和长文本，生成具有高时效性和准确性的投资研报</a:t>
            </a:r>
            <a:endParaRPr lang="zh-CN" altLang="zh-CN" sz="1000" b="0" i="0" strike="noStrike" spc="0">
              <a:ln>
                <a:noFill/>
              </a:ln>
              <a:solidFill>
                <a:srgbClr val="A6A6A6"/>
              </a:solidFill>
              <a:effectLst/>
              <a:latin typeface="DengXian"/>
              <a:ea typeface="DengXian"/>
            </a:endParaRPr>
          </a:p>
        </p:txBody>
      </p:sp>
      <p:pic>
        <p:nvPicPr>
          <p:cNvPr id="4" name="image 3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23" y="3791283"/>
            <a:ext cx="230505" cy="230505"/>
          </a:xfrm>
          <a:prstGeom prst="rect">
            <a:avLst/>
          </a:prstGeom>
        </p:spPr>
      </p:pic>
      <p:pic>
        <p:nvPicPr>
          <p:cNvPr id="6" name="image 3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193" y="3791283"/>
            <a:ext cx="230505" cy="230505"/>
          </a:xfrm>
          <a:prstGeom prst="rect">
            <a:avLst/>
          </a:prstGeom>
        </p:spPr>
      </p:pic>
      <p:sp>
        <p:nvSpPr>
          <p:cNvPr id="7" name="Object 307"/>
          <p:cNvSpPr txBox="1"/>
          <p:nvPr/>
        </p:nvSpPr>
        <p:spPr>
          <a:xfrm>
            <a:off x="3998595" y="1472279"/>
            <a:ext cx="3385566" cy="101565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 vert="horz" wrap="square" lIns="0" tIns="0" rIns="0" bIns="0" anchor="ctr" anchorCtr="0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6600">
                <a:solidFill>
                  <a:srgbClr val="2254F4"/>
                </a:solidFill>
                <a:latin typeface="DengXian"/>
                <a:ea typeface="DengXian"/>
              </a:rPr>
              <a:t>方案成效</a:t>
            </a:r>
            <a:endParaRPr lang="zh-CN" altLang="en-US" sz="6600">
              <a:latin typeface="DengXian"/>
              <a:ea typeface="DengXian"/>
            </a:endParaRPr>
          </a:p>
        </p:txBody>
      </p:sp>
      <p:pic>
        <p:nvPicPr>
          <p:cNvPr id="9" name="image 3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689" y="1245536"/>
            <a:ext cx="1122712" cy="1655159"/>
          </a:xfrm>
          <a:prstGeom prst="rect">
            <a:avLst/>
          </a:prstGeom>
        </p:spPr>
      </p:pic>
      <p:pic>
        <p:nvPicPr>
          <p:cNvPr id="10" name="image 30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5219" y="1245536"/>
            <a:ext cx="1122712" cy="1655159"/>
          </a:xfrm>
          <a:prstGeom prst="rect">
            <a:avLst/>
          </a:prstGeom>
        </p:spPr>
      </p:pic>
      <p:pic>
        <p:nvPicPr>
          <p:cNvPr id="11" name="image 30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750" y="1245536"/>
            <a:ext cx="1122712" cy="1655159"/>
          </a:xfrm>
          <a:prstGeom prst="rect">
            <a:avLst/>
          </a:prstGeom>
        </p:spPr>
      </p:pic>
      <p:sp>
        <p:nvSpPr>
          <p:cNvPr id="13" name="Object 3013"/>
          <p:cNvSpPr txBox="1"/>
          <p:nvPr/>
        </p:nvSpPr>
        <p:spPr>
          <a:xfrm>
            <a:off x="2967263" y="925592"/>
            <a:ext cx="1490663" cy="2247900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15000" b="1">
                <a:solidFill>
                  <a:srgbClr val="2254F4"/>
                </a:solidFill>
                <a:latin typeface="DengXian"/>
                <a:ea typeface="DengXian"/>
              </a:rPr>
              <a:t>4</a:t>
            </a:r>
            <a:endParaRPr lang="zh-CN" altLang="en-US" sz="15000">
              <a:latin typeface="DengXian"/>
              <a:ea typeface="DengXi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388336" y="4534250"/>
            <a:ext cx="8367328" cy="3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1677FF"/>
              </a:gs>
              <a:gs pos="0">
                <a:srgbClr val="2799FE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  <a:effectLst/>
        </p:spPr>
        <p:txBody>
          <a:bodyPr wrap="square"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100" i="0" u="none" strike="noStrike" kern="0" spc="100">
              <a:ln>
                <a:noFill/>
              </a:ln>
              <a:solidFill>
                <a:schemeClr val="bg1"/>
              </a:solidFill>
              <a:effectLst/>
              <a:latin typeface="阿里巴巴普惠体 2.0 65 Medium"/>
              <a:ea typeface="阿里巴巴普惠体 2.0 65 Medium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成绩分析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631" y="1345450"/>
            <a:ext cx="1513948" cy="16290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54" y="1345450"/>
            <a:ext cx="1531473" cy="16290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476" y="1345450"/>
            <a:ext cx="1541951" cy="162900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08605" y="3092464"/>
            <a:ext cx="1778000" cy="42989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100">
                <a:latin typeface="微软雅黑" charset="0"/>
                <a:ea typeface="微软雅黑" charset="0"/>
                <a:cs typeface="微软雅黑" charset="0"/>
              </a:rPr>
              <a:t>获取公司新闻，调用</a:t>
            </a:r>
            <a:r>
              <a:rPr lang="en-US" altLang="en-US" sz="1100">
                <a:latin typeface="微软雅黑" charset="0"/>
                <a:ea typeface="微软雅黑" charset="0"/>
                <a:cs typeface="微软雅黑" charset="0"/>
              </a:rPr>
              <a:t>GPT</a:t>
            </a:r>
            <a:r>
              <a:rPr lang="zh-CN" altLang="zh-CN" sz="1100">
                <a:latin typeface="微软雅黑" charset="0"/>
                <a:ea typeface="微软雅黑" charset="0"/>
                <a:cs typeface="微软雅黑" charset="0"/>
              </a:rPr>
              <a:t>生成研报</a:t>
            </a:r>
            <a:endParaRPr lang="zh-CN" altLang="zh-CN" sz="11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39254" y="3092464"/>
            <a:ext cx="1602249" cy="59880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100">
                <a:latin typeface="微软雅黑" charset="0"/>
                <a:ea typeface="微软雅黑" charset="0"/>
                <a:cs typeface="微软雅黑" charset="0"/>
              </a:rPr>
              <a:t>通过</a:t>
            </a:r>
            <a:r>
              <a:rPr lang="en-US" altLang="en-US" sz="1100">
                <a:latin typeface="微软雅黑" charset="0"/>
                <a:ea typeface="微软雅黑" charset="0"/>
                <a:cs typeface="微软雅黑" charset="0"/>
              </a:rPr>
              <a:t> LangChain </a:t>
            </a:r>
            <a:r>
              <a:rPr lang="zh-CN" altLang="zh-CN" sz="1100">
                <a:latin typeface="微软雅黑" charset="0"/>
                <a:ea typeface="微软雅黑" charset="0"/>
                <a:cs typeface="微软雅黑" charset="0"/>
              </a:rPr>
              <a:t>搭建研报生成工作流，增加</a:t>
            </a:r>
            <a:r>
              <a:rPr lang="en-US" altLang="en-US" sz="1100">
                <a:latin typeface="微软雅黑" charset="0"/>
                <a:ea typeface="微软雅黑" charset="0"/>
                <a:cs typeface="微软雅黑" charset="0"/>
              </a:rPr>
              <a:t> few-shots</a:t>
            </a:r>
            <a:endParaRPr lang="en-US" altLang="en-US" sz="11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70727" y="3042527"/>
            <a:ext cx="1763450" cy="7683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100">
                <a:latin typeface="微软雅黑" charset="0"/>
                <a:ea typeface="微软雅黑" charset="0"/>
                <a:cs typeface="微软雅黑" charset="0"/>
              </a:rPr>
              <a:t>完善新闻爬虫，通过</a:t>
            </a:r>
            <a:r>
              <a:rPr lang="en-US" altLang="en-US" sz="1100">
                <a:latin typeface="微软雅黑" charset="0"/>
                <a:ea typeface="微软雅黑" charset="0"/>
                <a:cs typeface="微软雅黑" charset="0"/>
              </a:rPr>
              <a:t> Selenium </a:t>
            </a:r>
            <a:r>
              <a:rPr lang="zh-CN" altLang="zh-CN" sz="1100">
                <a:latin typeface="微软雅黑" charset="0"/>
                <a:ea typeface="微软雅黑" charset="0"/>
                <a:cs typeface="微软雅黑" charset="0"/>
              </a:rPr>
              <a:t>模拟浏览器爬取新闻，并且增加相似度去重</a:t>
            </a:r>
            <a:endParaRPr lang="zh-CN" altLang="zh-CN" sz="110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276" y="1345450"/>
            <a:ext cx="1529006" cy="162900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534925" y="3092464"/>
            <a:ext cx="1608967" cy="59880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100">
                <a:latin typeface="微软雅黑" charset="0"/>
                <a:ea typeface="微软雅黑" charset="0"/>
                <a:cs typeface="微软雅黑" charset="0"/>
              </a:rPr>
              <a:t>增加</a:t>
            </a:r>
            <a:r>
              <a:rPr lang="en-US" altLang="en-US" sz="1100">
                <a:latin typeface="微软雅黑" charset="0"/>
                <a:ea typeface="微软雅黑" charset="0"/>
                <a:cs typeface="微软雅黑" charset="0"/>
              </a:rPr>
              <a:t> K </a:t>
            </a:r>
            <a:r>
              <a:rPr lang="zh-CN" altLang="zh-CN" sz="1100">
                <a:latin typeface="微软雅黑" charset="0"/>
                <a:ea typeface="微软雅黑" charset="0"/>
                <a:cs typeface="微软雅黑" charset="0"/>
              </a:rPr>
              <a:t>线图，通过多模态大模型对</a:t>
            </a:r>
            <a:r>
              <a:rPr lang="en-US" altLang="en-US" sz="1100">
                <a:latin typeface="微软雅黑" charset="0"/>
                <a:ea typeface="微软雅黑" charset="0"/>
                <a:cs typeface="微软雅黑" charset="0"/>
              </a:rPr>
              <a:t> K </a:t>
            </a:r>
            <a:r>
              <a:rPr lang="zh-CN" altLang="zh-CN" sz="1100">
                <a:latin typeface="微软雅黑" charset="0"/>
                <a:ea typeface="微软雅黑" charset="0"/>
                <a:cs typeface="微软雅黑" charset="0"/>
              </a:rPr>
              <a:t>线图进行分析</a:t>
            </a:r>
            <a:endParaRPr lang="zh-CN" altLang="zh-CN" sz="110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390" y="1345450"/>
            <a:ext cx="1482273" cy="1623902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372954" y="3042527"/>
            <a:ext cx="1293920" cy="59880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100">
                <a:latin typeface="微软雅黑" charset="0"/>
                <a:ea typeface="微软雅黑" charset="0"/>
              </a:rPr>
              <a:t>带引用的检索增强生成，增加自定义引文生成</a:t>
            </a:r>
            <a:endParaRPr lang="zh-CN" altLang="zh-CN" sz="11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288" y="777574"/>
            <a:ext cx="8368808" cy="3994499"/>
          </a:xfrm>
          <a:prstGeom prst="rect">
            <a:avLst/>
          </a:prstGeom>
          <a:gradFill>
            <a:gsLst>
              <a:gs pos="1000">
                <a:schemeClr val="bg1">
                  <a:alpha val="8000"/>
                </a:schemeClr>
              </a:gs>
              <a:gs pos="7300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>
            <a:gradFill>
              <a:gsLst>
                <a:gs pos="1000">
                  <a:schemeClr val="bg1"/>
                </a:gs>
                <a:gs pos="73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wrap="square" anchor="ctr"/>
          <a:lstStyle/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050" b="0" i="0" u="none" strike="noStrike" kern="0" spc="100" baseline="0">
              <a:ln>
                <a:noFill/>
              </a:ln>
              <a:solidFill>
                <a:srgbClr val="FFFFFF"/>
              </a:solidFill>
              <a:effectLst/>
              <a:latin typeface="阿里巴巴普惠体 2.0 65 Medium"/>
              <a:ea typeface="阿里巴巴普惠体 2.0 65 Medium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388336" y="4534250"/>
            <a:ext cx="8367328" cy="3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1677FF"/>
              </a:gs>
              <a:gs pos="0">
                <a:srgbClr val="2799FE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  <a:effectLst/>
        </p:spPr>
        <p:txBody>
          <a:bodyPr wrap="square" anchor="ctr"/>
          <a:lstStyle/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100" i="0" u="none" strike="noStrike" kern="0" spc="100">
              <a:ln>
                <a:noFill/>
              </a:ln>
              <a:solidFill>
                <a:schemeClr val="bg1"/>
              </a:solidFill>
              <a:effectLst/>
              <a:latin typeface="阿里巴巴普惠体 2.0 65 Medium"/>
              <a:ea typeface="阿里巴巴普惠体 2.0 65 Medium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Roboto Bold"/>
                <a:ea typeface="思源黑体 CN Bold"/>
              </a:defRPr>
            </a:lvl1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主要措施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520000">
            <a:off x="3721242" y="1476240"/>
            <a:ext cx="1409436" cy="14094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4246" y="921343"/>
            <a:ext cx="841523" cy="8415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038" y="881285"/>
            <a:ext cx="769852" cy="7616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635710" y="1177658"/>
            <a:ext cx="2419350" cy="1035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000">
                <a:solidFill>
                  <a:srgbClr val="0269F8"/>
                </a:solidFill>
                <a:latin typeface="Microsoft YaHei"/>
                <a:ea typeface="Microsoft YaHei"/>
              </a:rPr>
              <a:t>金融数据池建设：</a:t>
            </a:r>
            <a:r>
              <a:rPr lang="zh-CN" altLang="zh-CN" sz="1400">
                <a:solidFill>
                  <a:srgbClr val="000000"/>
                </a:solidFill>
                <a:latin typeface="Microsoft YaHei"/>
                <a:ea typeface="Microsoft YaHei"/>
              </a:rPr>
              <a:t>建立包含结构化和非结构化数据的综合金融数据池，包括但不限于新闻、年报等。</a:t>
            </a:r>
            <a:endParaRPr lang="zh-CN" altLang="zh-CN" sz="140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69679" y="1085731"/>
            <a:ext cx="2419350" cy="1035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000">
                <a:solidFill>
                  <a:srgbClr val="0269F8"/>
                </a:solidFill>
                <a:latin typeface="Microsoft YaHei"/>
                <a:ea typeface="Microsoft YaHei"/>
              </a:rPr>
              <a:t>自动化工作流：</a:t>
            </a:r>
            <a:r>
              <a:rPr lang="zh-CN" altLang="zh-CN" sz="1400">
                <a:solidFill>
                  <a:srgbClr val="000000"/>
                </a:solidFill>
                <a:latin typeface="Microsoft YaHei"/>
                <a:ea typeface="Microsoft YaHei"/>
              </a:rPr>
              <a:t>构建从数据处理到研报生成的全自动化工作流，提高整体效率和流程透明度。</a:t>
            </a:r>
            <a:endParaRPr lang="zh-CN" altLang="zh-CN" sz="140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580" y="3029886"/>
            <a:ext cx="857547" cy="85754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081646" y="3172628"/>
            <a:ext cx="3505200" cy="825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000">
                <a:solidFill>
                  <a:srgbClr val="0269F8"/>
                </a:solidFill>
                <a:latin typeface="Microsoft YaHei"/>
                <a:ea typeface="Microsoft YaHei"/>
              </a:rPr>
              <a:t>模型优化与部署：</a:t>
            </a:r>
            <a:r>
              <a:rPr lang="zh-CN" altLang="zh-CN" sz="1400">
                <a:solidFill>
                  <a:srgbClr val="000000"/>
                </a:solidFill>
                <a:latin typeface="Microsoft YaHei"/>
                <a:ea typeface="Microsoft YaHei"/>
              </a:rPr>
              <a:t>采用容器化技术部署模型，并通过云平台确保系统的可扩展性和高可用性。</a:t>
            </a:r>
            <a:endParaRPr lang="zh-CN" altLang="zh-CN" sz="140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alphaModFix amt="23000"/>
          </a:blip>
          <a:stretch>
            <a:fillRect/>
          </a:stretch>
        </p:blipFill>
        <p:spPr>
          <a:xfrm>
            <a:off x="0" y="2664081"/>
            <a:ext cx="9144000" cy="2479419"/>
          </a:xfrm>
          <a:prstGeom prst="rect">
            <a:avLst/>
          </a:prstGeom>
        </p:spPr>
      </p:pic>
      <p:sp>
        <p:nvSpPr>
          <p:cNvPr id="5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415" b="0" i="0" u="none" strike="noStrike" kern="0" spc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90204"/>
              <a:ea typeface="阿里巴巴普惠体 2.0 55 Regular"/>
            </a:endParaRPr>
          </a:p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lang="en-US" altLang="en-US" sz="70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阿里巴巴普惠体 2.0 55 Regular"/>
              </a:rPr>
              <a:t>BBAAD9C20180234D78E509342D30BE3092B9B20119416B80AED98330B1ED2B8BAB4BB638F16BFB0C22B92F089846D9ECD7F9218AC1D0EBD11B5EC276313E3FD324F9DF3D3E2DE957A4F62ED768F24C557662EDA3715937D0D8FBE19A60CD5C08D9E6209A0EB</a:t>
            </a:r>
            <a:endParaRPr lang="en-US" altLang="en-US" sz="705" b="0" i="0" u="none" strike="noStrike" kern="0" spc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90204"/>
              <a:ea typeface="阿里巴巴普惠体 2.0 55 Regular"/>
            </a:endParaRPr>
          </a:p>
        </p:txBody>
      </p:sp>
      <p:pic>
        <p:nvPicPr>
          <p:cNvPr id="2" name="image 3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4357" y="3282696"/>
            <a:ext cx="4630293" cy="553974"/>
          </a:xfrm>
          <a:prstGeom prst="rect">
            <a:avLst/>
          </a:prstGeom>
        </p:spPr>
      </p:pic>
      <p:pic>
        <p:nvPicPr>
          <p:cNvPr id="4" name="image 3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92023" y="3791283"/>
            <a:ext cx="230505" cy="230505"/>
          </a:xfrm>
          <a:prstGeom prst="rect">
            <a:avLst/>
          </a:prstGeom>
        </p:spPr>
      </p:pic>
      <p:pic>
        <p:nvPicPr>
          <p:cNvPr id="6" name="image 3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81193" y="3791283"/>
            <a:ext cx="230505" cy="230505"/>
          </a:xfrm>
          <a:prstGeom prst="rect">
            <a:avLst/>
          </a:prstGeom>
        </p:spPr>
      </p:pic>
      <p:sp>
        <p:nvSpPr>
          <p:cNvPr id="7" name="Object 307"/>
          <p:cNvSpPr txBox="1"/>
          <p:nvPr/>
        </p:nvSpPr>
        <p:spPr>
          <a:xfrm>
            <a:off x="3998595" y="1472279"/>
            <a:ext cx="3385566" cy="1015651"/>
          </a:xfrm>
          <a:prstGeom prst="rect">
            <a:avLst/>
          </a:prstGeom>
          <a:blipFill rotWithShape="1">
            <a:blip r:embed="rId5"/>
            <a:srcRect/>
            <a:stretch>
              <a:fillRect/>
            </a:stretch>
          </a:blipFill>
        </p:spPr>
        <p:txBody>
          <a:bodyPr vert="horz" wrap="square" lIns="0" tIns="0" rIns="0" bIns="0" anchor="ctr" anchorCtr="0"/>
          <a:lstStyle/>
          <a:p>
            <a:pPr algn="l">
              <a:lnSpc>
                <a:spcPct val="100000"/>
              </a:lnSpc>
            </a:pPr>
            <a:r>
              <a:rPr lang="zh-CN" altLang="en-US" sz="6600">
                <a:solidFill>
                  <a:srgbClr val="2254F4"/>
                </a:solidFill>
                <a:latin typeface="DengXian"/>
                <a:ea typeface="DengXian"/>
              </a:rPr>
              <a:t>技术创新</a:t>
            </a:r>
            <a:endParaRPr lang="zh-CN" altLang="en-US" sz="6600">
              <a:latin typeface="DengXian"/>
              <a:ea typeface="DengXian"/>
            </a:endParaRPr>
          </a:p>
        </p:txBody>
      </p:sp>
      <p:pic>
        <p:nvPicPr>
          <p:cNvPr id="9" name="image 3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99689" y="1245536"/>
            <a:ext cx="1122712" cy="1655159"/>
          </a:xfrm>
          <a:prstGeom prst="rect">
            <a:avLst/>
          </a:prstGeom>
        </p:spPr>
      </p:pic>
      <p:pic>
        <p:nvPicPr>
          <p:cNvPr id="10" name="image 30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55219" y="1245536"/>
            <a:ext cx="1122712" cy="1655159"/>
          </a:xfrm>
          <a:prstGeom prst="rect">
            <a:avLst/>
          </a:prstGeom>
        </p:spPr>
      </p:pic>
      <p:pic>
        <p:nvPicPr>
          <p:cNvPr id="11" name="image 3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10750" y="1245536"/>
            <a:ext cx="1122712" cy="1655159"/>
          </a:xfrm>
          <a:prstGeom prst="rect">
            <a:avLst/>
          </a:prstGeom>
        </p:spPr>
      </p:pic>
      <p:sp>
        <p:nvSpPr>
          <p:cNvPr id="13" name="Object 3013"/>
          <p:cNvSpPr txBox="1"/>
          <p:nvPr/>
        </p:nvSpPr>
        <p:spPr>
          <a:xfrm>
            <a:off x="2967263" y="925592"/>
            <a:ext cx="1490663" cy="2247900"/>
          </a:xfrm>
          <a:prstGeom prst="rect">
            <a:avLst/>
          </a:prstGeom>
        </p:spPr>
        <p:txBody>
          <a:bodyPr vert="horz" wrap="square" lIns="0" tIns="0" rIns="0" bIns="0" anchor="ctr" anchorCtr="0"/>
          <a:lstStyle/>
          <a:p>
            <a:pPr algn="l">
              <a:lnSpc>
                <a:spcPct val="100000"/>
              </a:lnSpc>
            </a:pPr>
            <a:r>
              <a:rPr lang="en-US" altLang="zh-CN" sz="15000" b="1">
                <a:solidFill>
                  <a:srgbClr val="2254F4"/>
                </a:solidFill>
                <a:latin typeface="DengXian"/>
                <a:ea typeface="DengXian"/>
              </a:rPr>
              <a:t>5</a:t>
            </a:r>
            <a:endParaRPr lang="zh-CN" altLang="en-US" sz="15000">
              <a:latin typeface="DengXian"/>
              <a:ea typeface="DengXian"/>
            </a:endParaRPr>
          </a:p>
        </p:txBody>
      </p:sp>
      <p:sp>
        <p:nvSpPr>
          <p:cNvPr id="3" name="Object 304"/>
          <p:cNvSpPr txBox="1"/>
          <p:nvPr/>
        </p:nvSpPr>
        <p:spPr>
          <a:xfrm>
            <a:off x="2261045" y="3622803"/>
            <a:ext cx="4619625" cy="561975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/>
            <a:r>
              <a:rPr lang="zh-CN" altLang="zh-CN" sz="1000" b="0" i="0" strike="noStrike" spc="0">
                <a:ln>
                  <a:noFill/>
                </a:ln>
                <a:solidFill>
                  <a:srgbClr val="A6A6A6"/>
                </a:solidFill>
                <a:effectLst/>
                <a:latin typeface="DengXian"/>
                <a:ea typeface="DengXian"/>
              </a:rPr>
              <a:t>多模态数据集成、实时数据更新、</a:t>
            </a:r>
            <a:r>
              <a:rPr lang="en-US" altLang="zh-CN" sz="1000" b="0" i="0" strike="noStrike" spc="0">
                <a:ln>
                  <a:noFill/>
                </a:ln>
                <a:solidFill>
                  <a:srgbClr val="A6A6A6"/>
                </a:solidFill>
                <a:effectLst/>
                <a:latin typeface="DengXian"/>
                <a:ea typeface="DengXian"/>
              </a:rPr>
              <a:t>Multi Agents</a:t>
            </a:r>
            <a:r>
              <a:rPr lang="zh-CN" altLang="en-US" sz="1000" b="0" i="0" strike="noStrike" spc="0">
                <a:ln>
                  <a:noFill/>
                </a:ln>
                <a:solidFill>
                  <a:srgbClr val="A6A6A6"/>
                </a:solidFill>
                <a:effectLst/>
                <a:latin typeface="DengXian"/>
                <a:ea typeface="DengXian"/>
              </a:rPr>
              <a:t>、结合量化策略。</a:t>
            </a:r>
            <a:endParaRPr lang="zh-CN" altLang="en-US" sz="1000" b="0" i="0" strike="noStrike" spc="0">
              <a:ln>
                <a:noFill/>
              </a:ln>
              <a:solidFill>
                <a:srgbClr val="A6A6A6"/>
              </a:solidFill>
              <a:effectLst/>
              <a:latin typeface="DengXian"/>
              <a:ea typeface="DengXi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288" y="777574"/>
            <a:ext cx="8368808" cy="3994499"/>
          </a:xfrm>
          <a:prstGeom prst="rect">
            <a:avLst/>
          </a:prstGeom>
          <a:gradFill>
            <a:gsLst>
              <a:gs pos="1000">
                <a:schemeClr val="bg1">
                  <a:alpha val="8000"/>
                </a:schemeClr>
              </a:gs>
              <a:gs pos="7300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>
            <a:gradFill>
              <a:gsLst>
                <a:gs pos="1000">
                  <a:schemeClr val="bg1"/>
                </a:gs>
                <a:gs pos="73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wrap="square"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050" b="0" i="0" u="none" strike="noStrike" kern="0" spc="100" baseline="0">
              <a:ln>
                <a:noFill/>
              </a:ln>
              <a:solidFill>
                <a:srgbClr val="FFFFFF"/>
              </a:solidFill>
              <a:effectLst/>
              <a:latin typeface="阿里巴巴普惠体 2.0 65 Medium"/>
              <a:ea typeface="阿里巴巴普惠体 2.0 65 Medium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技术创新点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50114" y="1129647"/>
            <a:ext cx="6206146" cy="615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>
                <a:solidFill>
                  <a:srgbClr val="0269F8"/>
                </a:solidFill>
                <a:latin typeface="Microsoft YaHei"/>
                <a:ea typeface="Microsoft YaHei"/>
              </a:rPr>
              <a:t>多模态数据集成：</a:t>
            </a:r>
            <a:r>
              <a:rPr lang="zh-CN" altLang="zh-CN" sz="1600">
                <a:solidFill>
                  <a:srgbClr val="000000"/>
                </a:solidFill>
                <a:latin typeface="Microsoft YaHei"/>
                <a:ea typeface="Microsoft YaHei"/>
              </a:rPr>
              <a:t>将多模态数据（文本、图像、表格）无缝集成到一个研报生成系统中，提升了数据的全面性和分析深度。</a:t>
            </a:r>
            <a:endParaRPr lang="zh-CN" altLang="zh-CN" sz="160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50114" y="2158874"/>
            <a:ext cx="6248400" cy="615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>
                <a:solidFill>
                  <a:srgbClr val="0269F8"/>
                </a:solidFill>
                <a:latin typeface="Microsoft YaHei"/>
                <a:ea typeface="Microsoft YaHei"/>
              </a:rPr>
              <a:t>实时数据更新：</a:t>
            </a:r>
            <a:r>
              <a:rPr lang="zh-CN" altLang="zh-CN" sz="1600">
                <a:solidFill>
                  <a:srgbClr val="000000"/>
                </a:solidFill>
                <a:latin typeface="Microsoft YaHei"/>
                <a:ea typeface="Microsoft YaHei"/>
              </a:rPr>
              <a:t>通过金融数据运营的</a:t>
            </a:r>
            <a:r>
              <a:rPr lang="en-US" altLang="en-US" sz="1600">
                <a:solidFill>
                  <a:srgbClr val="000000"/>
                </a:solidFill>
                <a:latin typeface="Microsoft YaHei"/>
                <a:ea typeface="Microsoft YaHei"/>
              </a:rPr>
              <a:t> </a:t>
            </a:r>
            <a:r>
              <a:rPr lang="zh-CN" altLang="zh-CN" sz="1600">
                <a:solidFill>
                  <a:srgbClr val="000000"/>
                </a:solidFill>
                <a:latin typeface="Microsoft YaHei"/>
                <a:ea typeface="Microsoft YaHei"/>
              </a:rPr>
              <a:t>pipeline，系统实现在线学习和实时更新，保证生成内容能够及时反映市场变化。</a:t>
            </a:r>
            <a:endParaRPr lang="zh-CN" altLang="zh-CN" sz="160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50114" y="3200521"/>
            <a:ext cx="6305550" cy="622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en-US" altLang="en-US">
                <a:solidFill>
                  <a:srgbClr val="0269F8"/>
                </a:solidFill>
                <a:latin typeface="Microsoft YaHei"/>
                <a:ea typeface="Microsoft YaHei"/>
              </a:rPr>
              <a:t>Multi Agent</a:t>
            </a:r>
            <a:r>
              <a:rPr lang="zh-CN" altLang="zh-CN">
                <a:solidFill>
                  <a:srgbClr val="0269F8"/>
                </a:solidFill>
                <a:latin typeface="Microsoft YaHei"/>
                <a:ea typeface="Microsoft YaHei"/>
              </a:rPr>
              <a:t>：</a:t>
            </a:r>
            <a:r>
              <a:rPr lang="zh-CN" altLang="zh-CN" sz="1600">
                <a:solidFill>
                  <a:srgbClr val="000000"/>
                </a:solidFill>
                <a:latin typeface="Microsoft YaHei"/>
                <a:ea typeface="Microsoft YaHei"/>
              </a:rPr>
              <a:t>集成了多个</a:t>
            </a:r>
            <a:r>
              <a:rPr lang="en-US" altLang="en-US" sz="1600">
                <a:solidFill>
                  <a:srgbClr val="000000"/>
                </a:solidFill>
                <a:latin typeface="Microsoft YaHei"/>
                <a:ea typeface="Microsoft YaHei"/>
              </a:rPr>
              <a:t> LLM </a:t>
            </a:r>
            <a:r>
              <a:rPr lang="zh-CN" altLang="zh-CN" sz="1600">
                <a:solidFill>
                  <a:srgbClr val="000000"/>
                </a:solidFill>
                <a:latin typeface="Microsoft YaHei"/>
                <a:ea typeface="Microsoft YaHei"/>
              </a:rPr>
              <a:t>基础模型，增强平台分析和处理多样化金融数据的能力，能够相互验证。</a:t>
            </a:r>
            <a:endParaRPr lang="zh-CN" altLang="zh-CN" sz="160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3007" y="954340"/>
            <a:ext cx="607108" cy="6071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3007" y="2062751"/>
            <a:ext cx="607108" cy="6071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3007" y="3104381"/>
            <a:ext cx="607108" cy="6071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1407" y="4074331"/>
            <a:ext cx="607108" cy="60710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448514" y="4170471"/>
            <a:ext cx="6305550" cy="622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zh-CN" altLang="zh-CN">
                <a:solidFill>
                  <a:srgbClr val="0269F8"/>
                </a:solidFill>
                <a:latin typeface="Microsoft YaHei"/>
                <a:ea typeface="Microsoft YaHei"/>
              </a:rPr>
              <a:t>结合量化策略：</a:t>
            </a:r>
            <a:r>
              <a:rPr lang="zh-CN" altLang="zh-CN" sz="1600">
                <a:solidFill>
                  <a:srgbClr val="000000"/>
                </a:solidFill>
                <a:latin typeface="Microsoft YaHei"/>
                <a:ea typeface="Microsoft YaHei"/>
              </a:rPr>
              <a:t>我们的方案更多的是胜在了经济收益，得益于结合了课题组之前的择时和选股量化策略。</a:t>
            </a:r>
            <a:endParaRPr lang="zh-CN" altLang="zh-CN" sz="160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alphaModFix amt="23000"/>
          </a:blip>
          <a:stretch>
            <a:fillRect/>
          </a:stretch>
        </p:blipFill>
        <p:spPr>
          <a:xfrm>
            <a:off x="0" y="2669796"/>
            <a:ext cx="9144000" cy="2479419"/>
          </a:xfrm>
          <a:prstGeom prst="rect">
            <a:avLst/>
          </a:prstGeom>
        </p:spPr>
      </p:pic>
      <p:sp>
        <p:nvSpPr>
          <p:cNvPr id="5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415" b="0" i="0" u="none" strike="noStrike" kern="0" spc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90204"/>
              <a:ea typeface="阿里巴巴普惠体 2.0 55 Regular"/>
            </a:endParaRPr>
          </a:p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lang="en-US" altLang="en-US" sz="70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阿里巴巴普惠体 2.0 55 Regular"/>
              </a:rPr>
              <a:t>BBAAD9C20180234D78E509342D30BE3092B9B20119416B80AED98330B1ED2B8BAB4BB638F16BFB0C22B92F089846D9ECD7F9218AC1D0EBD11B5EC276313E3FD324F9DF3D3E2DE957A4F62ED768F24C557662EDA3715937D0D8FBE19A60CD5C08D9E6209A0EB</a:t>
            </a:r>
            <a:endParaRPr lang="en-US" altLang="en-US" sz="705" b="0" i="0" u="none" strike="noStrike" kern="0" spc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90204"/>
              <a:ea typeface="阿里巴巴普惠体 2.0 55 Regular"/>
            </a:endParaRPr>
          </a:p>
        </p:txBody>
      </p:sp>
      <p:pic>
        <p:nvPicPr>
          <p:cNvPr id="2" name="image 3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57" y="3282696"/>
            <a:ext cx="4630293" cy="553974"/>
          </a:xfrm>
          <a:prstGeom prst="rect">
            <a:avLst/>
          </a:prstGeom>
        </p:spPr>
      </p:pic>
      <p:sp>
        <p:nvSpPr>
          <p:cNvPr id="3" name="Object 304"/>
          <p:cNvSpPr txBox="1"/>
          <p:nvPr/>
        </p:nvSpPr>
        <p:spPr>
          <a:xfrm>
            <a:off x="2261045" y="3791283"/>
            <a:ext cx="4619625" cy="230505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>
              <a:lnSpc>
                <a:spcPct val="119000"/>
              </a:lnSpc>
            </a:pPr>
            <a:r>
              <a:rPr lang="zh-CN" altLang="zh-CN" sz="1125">
                <a:solidFill>
                  <a:srgbClr val="A6A6A6"/>
                </a:solidFill>
                <a:latin typeface="DengXian"/>
                <a:ea typeface="DengXian"/>
              </a:rPr>
              <a:t>继续努力，实现</a:t>
            </a:r>
            <a:r>
              <a:rPr lang="en-US" altLang="en-US" sz="1125">
                <a:solidFill>
                  <a:srgbClr val="A6A6A6"/>
                </a:solidFill>
                <a:latin typeface="DengXian"/>
                <a:ea typeface="DengXian"/>
              </a:rPr>
              <a:t> AI </a:t>
            </a:r>
            <a:r>
              <a:rPr lang="zh-CN" altLang="zh-CN" sz="1125">
                <a:solidFill>
                  <a:srgbClr val="A6A6A6"/>
                </a:solidFill>
                <a:latin typeface="DengXian"/>
                <a:ea typeface="DengXian"/>
              </a:rPr>
              <a:t>让金融更简单，让生活更美好的梦想。</a:t>
            </a:r>
            <a:endParaRPr lang="zh-CN" altLang="zh-CN" sz="1125">
              <a:solidFill>
                <a:srgbClr val="A6A6A6"/>
              </a:solidFill>
              <a:latin typeface="DengXian"/>
              <a:ea typeface="DengXian"/>
            </a:endParaRPr>
          </a:p>
        </p:txBody>
      </p:sp>
      <p:pic>
        <p:nvPicPr>
          <p:cNvPr id="4" name="image 3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23" y="3791283"/>
            <a:ext cx="230505" cy="230505"/>
          </a:xfrm>
          <a:prstGeom prst="rect">
            <a:avLst/>
          </a:prstGeom>
        </p:spPr>
      </p:pic>
      <p:pic>
        <p:nvPicPr>
          <p:cNvPr id="6" name="image 3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193" y="3791283"/>
            <a:ext cx="230505" cy="230505"/>
          </a:xfrm>
          <a:prstGeom prst="rect">
            <a:avLst/>
          </a:prstGeom>
        </p:spPr>
      </p:pic>
      <p:sp>
        <p:nvSpPr>
          <p:cNvPr id="7" name="Object 307"/>
          <p:cNvSpPr txBox="1"/>
          <p:nvPr/>
        </p:nvSpPr>
        <p:spPr>
          <a:xfrm>
            <a:off x="3998595" y="1472279"/>
            <a:ext cx="3385566" cy="101565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 vert="horz" wrap="square" lIns="0" tIns="0" rIns="0" bIns="0" anchor="ctr" anchorCtr="0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l">
              <a:lnSpc>
                <a:spcPct val="100000"/>
              </a:lnSpc>
            </a:pPr>
            <a:r>
              <a:rPr lang="zh-CN" altLang="zh-CN" sz="6600">
                <a:solidFill>
                  <a:srgbClr val="2254F4"/>
                </a:solidFill>
                <a:latin typeface="DengXian"/>
                <a:ea typeface="DengXian"/>
              </a:rPr>
              <a:t>后续计划</a:t>
            </a:r>
            <a:endParaRPr lang="zh-CN" altLang="zh-CN" sz="6600">
              <a:solidFill>
                <a:srgbClr val="2254F4"/>
              </a:solidFill>
              <a:latin typeface="DengXian"/>
              <a:ea typeface="DengXian"/>
            </a:endParaRPr>
          </a:p>
        </p:txBody>
      </p:sp>
      <p:pic>
        <p:nvPicPr>
          <p:cNvPr id="9" name="image 3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689" y="1245536"/>
            <a:ext cx="1122712" cy="1655159"/>
          </a:xfrm>
          <a:prstGeom prst="rect">
            <a:avLst/>
          </a:prstGeom>
        </p:spPr>
      </p:pic>
      <p:pic>
        <p:nvPicPr>
          <p:cNvPr id="10" name="image 30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5219" y="1245536"/>
            <a:ext cx="1122712" cy="1655159"/>
          </a:xfrm>
          <a:prstGeom prst="rect">
            <a:avLst/>
          </a:prstGeom>
        </p:spPr>
      </p:pic>
      <p:pic>
        <p:nvPicPr>
          <p:cNvPr id="11" name="image 30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0750" y="1245536"/>
            <a:ext cx="1122712" cy="1655159"/>
          </a:xfrm>
          <a:prstGeom prst="rect">
            <a:avLst/>
          </a:prstGeom>
        </p:spPr>
      </p:pic>
      <p:sp>
        <p:nvSpPr>
          <p:cNvPr id="13" name="Object 3013"/>
          <p:cNvSpPr txBox="1"/>
          <p:nvPr/>
        </p:nvSpPr>
        <p:spPr>
          <a:xfrm>
            <a:off x="2967263" y="925592"/>
            <a:ext cx="1490663" cy="2247900"/>
          </a:xfrm>
          <a:prstGeom prst="rect">
            <a:avLst/>
          </a:prstGeom>
        </p:spPr>
        <p:txBody>
          <a:bodyPr vert="horz" wrap="square" lIns="0" tIns="0" rIns="0" bIns="0" anchor="ctr" anchorCtr="0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l">
              <a:lnSpc>
                <a:spcPct val="100000"/>
              </a:lnSpc>
            </a:pPr>
            <a:r>
              <a:rPr lang="en-US" altLang="en-US" sz="15000" b="1">
                <a:solidFill>
                  <a:srgbClr val="2254F4"/>
                </a:solidFill>
                <a:latin typeface="DengXian"/>
                <a:ea typeface="DengXian"/>
              </a:rPr>
              <a:t>6</a:t>
            </a:r>
            <a:endParaRPr lang="en-US" altLang="en-US" sz="15000" b="1">
              <a:solidFill>
                <a:srgbClr val="2254F4"/>
              </a:solidFill>
              <a:latin typeface="DengXian"/>
              <a:ea typeface="DengXi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288" y="777574"/>
            <a:ext cx="8368808" cy="3994499"/>
          </a:xfrm>
          <a:prstGeom prst="rect">
            <a:avLst/>
          </a:prstGeom>
          <a:gradFill>
            <a:gsLst>
              <a:gs pos="1000">
                <a:schemeClr val="bg1">
                  <a:alpha val="8000"/>
                </a:schemeClr>
              </a:gs>
              <a:gs pos="7300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>
            <a:gradFill>
              <a:gsLst>
                <a:gs pos="1000">
                  <a:schemeClr val="bg1"/>
                </a:gs>
                <a:gs pos="73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wrap="square"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050" b="0" i="0" u="none" strike="noStrike" kern="0" spc="100" baseline="0">
              <a:ln>
                <a:noFill/>
              </a:ln>
              <a:solidFill>
                <a:srgbClr val="FFFFFF"/>
              </a:solidFill>
              <a:effectLst/>
              <a:latin typeface="阿里巴巴普惠体 2.0 65 Medium"/>
              <a:ea typeface="阿里巴巴普惠体 2.0 65 Medium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388336" y="4534250"/>
            <a:ext cx="8367328" cy="3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1677FF"/>
              </a:gs>
              <a:gs pos="0">
                <a:srgbClr val="2799FE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  <a:effectLst/>
        </p:spPr>
        <p:txBody>
          <a:bodyPr wrap="square"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100" i="0" u="none" strike="noStrike" kern="0" spc="100">
              <a:ln>
                <a:noFill/>
              </a:ln>
              <a:solidFill>
                <a:schemeClr val="bg1"/>
              </a:solidFill>
              <a:effectLst/>
              <a:latin typeface="阿里巴巴普惠体 2.0 65 Medium"/>
              <a:ea typeface="阿里巴巴普惠体 2.0 65 Medium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失分点分析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50114" y="1129647"/>
            <a:ext cx="6210300" cy="622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l"/>
            <a:r>
              <a:rPr lang="zh-CN" altLang="zh-CN">
                <a:solidFill>
                  <a:srgbClr val="0269F8"/>
                </a:solidFill>
                <a:latin typeface="Microsoft YaHei"/>
                <a:ea typeface="Microsoft YaHei"/>
              </a:rPr>
              <a:t>数据来源引用不准：</a:t>
            </a:r>
            <a:r>
              <a:rPr lang="zh-CN" altLang="zh-CN" sz="1600">
                <a:solidFill>
                  <a:srgbClr val="000000"/>
                </a:solidFill>
                <a:latin typeface="Microsoft YaHei"/>
                <a:ea typeface="Microsoft YaHei"/>
              </a:rPr>
              <a:t>本方案采用的引用策略为简单的语义相似度计算和大模型</a:t>
            </a:r>
            <a:r>
              <a:rPr lang="en-US" altLang="en-US" sz="1600">
                <a:solidFill>
                  <a:srgbClr val="000000"/>
                </a:solidFill>
                <a:latin typeface="Microsoft YaHei"/>
                <a:ea typeface="Microsoft YaHei"/>
              </a:rPr>
              <a:t> NLI</a:t>
            </a:r>
            <a:r>
              <a:rPr lang="zh-CN" altLang="zh-CN" sz="1600">
                <a:solidFill>
                  <a:srgbClr val="000000"/>
                </a:solidFill>
                <a:latin typeface="Microsoft YaHei"/>
                <a:ea typeface="Microsoft YaHei"/>
              </a:rPr>
              <a:t>，还存在提升空间。</a:t>
            </a:r>
            <a:endParaRPr lang="zh-CN" altLang="zh-CN" sz="160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50114" y="2158874"/>
            <a:ext cx="6248400" cy="62674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l"/>
            <a:r>
              <a:rPr lang="zh-CN" altLang="zh-CN">
                <a:solidFill>
                  <a:srgbClr val="0269F8"/>
                </a:solidFill>
                <a:latin typeface="Microsoft YaHei"/>
                <a:ea typeface="Microsoft YaHei"/>
              </a:rPr>
              <a:t>行业研报缺少宏观数据图表：</a:t>
            </a:r>
            <a:r>
              <a:rPr lang="zh-CN" altLang="zh-CN" sz="1600">
                <a:solidFill>
                  <a:srgbClr val="000000"/>
                </a:solidFill>
                <a:latin typeface="Microsoft YaHei"/>
                <a:ea typeface="Microsoft YaHei"/>
              </a:rPr>
              <a:t>时间原因，行业研报的数据来源更多的是个股研报和行业新闻，没有针对行业研报进行定制开发。</a:t>
            </a:r>
            <a:endParaRPr lang="zh-CN" altLang="zh-CN" sz="160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50114" y="3200521"/>
            <a:ext cx="6305550" cy="622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l"/>
            <a:r>
              <a:rPr lang="zh-CN" altLang="zh-CN">
                <a:solidFill>
                  <a:srgbClr val="0269F8"/>
                </a:solidFill>
                <a:latin typeface="Microsoft YaHei"/>
                <a:ea typeface="Microsoft YaHei"/>
              </a:rPr>
              <a:t>系统稳定性：</a:t>
            </a:r>
            <a:r>
              <a:rPr lang="zh-CN" altLang="zh-CN" sz="1600">
                <a:solidFill>
                  <a:srgbClr val="000000"/>
                </a:solidFill>
                <a:latin typeface="Microsoft YaHei"/>
                <a:ea typeface="Microsoft YaHei"/>
              </a:rPr>
              <a:t>受限于服务器配置，</a:t>
            </a:r>
            <a:r>
              <a:rPr lang="en-US" altLang="en-US" sz="1600">
                <a:solidFill>
                  <a:srgbClr val="000000"/>
                </a:solidFill>
                <a:latin typeface="Microsoft YaHei"/>
                <a:ea typeface="Microsoft YaHei"/>
              </a:rPr>
              <a:t>Selenium </a:t>
            </a:r>
            <a:r>
              <a:rPr lang="zh-CN" altLang="zh-CN" sz="1600">
                <a:solidFill>
                  <a:srgbClr val="000000"/>
                </a:solidFill>
                <a:latin typeface="Microsoft YaHei"/>
                <a:ea typeface="Microsoft YaHei"/>
              </a:rPr>
              <a:t>爬虫服务偶尔会出现阻塞现象，导致没有每日提交验证。</a:t>
            </a:r>
            <a:endParaRPr lang="zh-CN" altLang="zh-CN" sz="160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43007" y="954340"/>
            <a:ext cx="607108" cy="607108"/>
          </a:xfrm>
          <a:prstGeom prst="rect">
            <a:avLst/>
          </a:prstGeom>
          <a:noFill/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43007" y="2062751"/>
            <a:ext cx="607108" cy="60710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43007" y="3104381"/>
            <a:ext cx="607108" cy="60710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alphaModFix amt="23000"/>
          </a:blip>
          <a:stretch>
            <a:fillRect/>
          </a:stretch>
        </p:blipFill>
        <p:spPr>
          <a:xfrm>
            <a:off x="0" y="2664081"/>
            <a:ext cx="9144000" cy="2479419"/>
          </a:xfrm>
          <a:prstGeom prst="rect">
            <a:avLst/>
          </a:prstGeom>
        </p:spPr>
      </p:pic>
      <p:sp>
        <p:nvSpPr>
          <p:cNvPr id="5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415" b="0" i="0" u="none" strike="noStrike" kern="0" spc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90204"/>
              <a:ea typeface="阿里巴巴普惠体 2.0 55 Regular"/>
            </a:endParaRPr>
          </a:p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lang="en-US" altLang="en-US" sz="70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阿里巴巴普惠体 2.0 55 Regular"/>
              </a:rPr>
              <a:t>BBAAD9C20180234D78E509342D30BE3092B9B20119416B80AED98330B1ED2B8BAB4BB638F16BFB0C22B92F089846D9ECD7F9218AC1D0EBD11B5EC276313E3FD324F9DF3D3E2DE957A4F62ED768F24C557662EDA3715937D0D8FBE19A60CD5C08D9E6209A0EB</a:t>
            </a:r>
            <a:endParaRPr lang="en-US" altLang="en-US" sz="705" b="0" i="0" u="none" strike="noStrike" kern="0" spc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90204"/>
              <a:ea typeface="阿里巴巴普惠体 2.0 55 Regular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056216" y="3625994"/>
            <a:ext cx="3489951" cy="1460425"/>
          </a:xfrm>
          <a:prstGeom prst="roundRect">
            <a:avLst/>
          </a:prstGeom>
          <a:solidFill>
            <a:srgbClr val="D3EAE2"/>
          </a:solidFill>
          <a:ln w="12700">
            <a:solidFill>
              <a:srgbClr val="87C120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algn="ctr"/>
          </a:p>
        </p:txBody>
      </p:sp>
      <p:sp>
        <p:nvSpPr>
          <p:cNvPr id="16" name="文本框 15"/>
          <p:cNvSpPr txBox="1"/>
          <p:nvPr/>
        </p:nvSpPr>
        <p:spPr>
          <a:xfrm>
            <a:off x="4920750" y="3625994"/>
            <a:ext cx="1778000" cy="26035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/>
            <a:r>
              <a:rPr lang="zh-CN" altLang="zh-CN" sz="1100" b="1"/>
              <a:t>金融数据运营</a:t>
            </a:r>
            <a:endParaRPr lang="zh-CN" altLang="zh-CN" sz="1100" b="1"/>
          </a:p>
        </p:txBody>
      </p:sp>
      <p:sp>
        <p:nvSpPr>
          <p:cNvPr id="17" name="矩形 16"/>
          <p:cNvSpPr/>
          <p:nvPr/>
        </p:nvSpPr>
        <p:spPr>
          <a:xfrm>
            <a:off x="4196542" y="3930977"/>
            <a:ext cx="1571625" cy="825569"/>
          </a:xfrm>
          <a:prstGeom prst="rect">
            <a:avLst/>
          </a:prstGeom>
          <a:noFill/>
          <a:ln w="12700">
            <a:solidFill>
              <a:srgbClr val="5C5C5C"/>
            </a:solidFill>
            <a:prstDash val="sysDot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algn="ctr"/>
          </a:p>
        </p:txBody>
      </p:sp>
      <p:sp>
        <p:nvSpPr>
          <p:cNvPr id="18" name="矩形 17"/>
          <p:cNvSpPr/>
          <p:nvPr/>
        </p:nvSpPr>
        <p:spPr>
          <a:xfrm>
            <a:off x="5884042" y="3936354"/>
            <a:ext cx="1571625" cy="820192"/>
          </a:xfrm>
          <a:prstGeom prst="rect">
            <a:avLst/>
          </a:prstGeom>
          <a:noFill/>
          <a:ln w="12700">
            <a:solidFill>
              <a:srgbClr val="5C5C5C"/>
            </a:solidFill>
            <a:prstDash val="sysDot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algn="ctr"/>
          </a:p>
        </p:txBody>
      </p:sp>
      <p:sp>
        <p:nvSpPr>
          <p:cNvPr id="19" name="文本框 18"/>
          <p:cNvSpPr txBox="1"/>
          <p:nvPr/>
        </p:nvSpPr>
        <p:spPr>
          <a:xfrm>
            <a:off x="4099914" y="3930977"/>
            <a:ext cx="177800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/>
            <a:r>
              <a:rPr lang="zh-CN" altLang="zh-CN" sz="1000"/>
              <a:t>离线数据</a:t>
            </a:r>
            <a:endParaRPr lang="zh-CN" altLang="zh-CN" sz="1000"/>
          </a:p>
        </p:txBody>
      </p:sp>
      <p:sp>
        <p:nvSpPr>
          <p:cNvPr id="20" name="文本框 19"/>
          <p:cNvSpPr txBox="1"/>
          <p:nvPr/>
        </p:nvSpPr>
        <p:spPr>
          <a:xfrm>
            <a:off x="5768168" y="3936354"/>
            <a:ext cx="177800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/>
            <a:r>
              <a:rPr lang="zh-CN" altLang="zh-CN" sz="1000"/>
              <a:t>在线数据</a:t>
            </a:r>
            <a:endParaRPr lang="zh-CN" altLang="zh-CN" sz="1000"/>
          </a:p>
        </p:txBody>
      </p:sp>
      <p:sp>
        <p:nvSpPr>
          <p:cNvPr id="21" name="圆角矩形 20"/>
          <p:cNvSpPr/>
          <p:nvPr/>
        </p:nvSpPr>
        <p:spPr>
          <a:xfrm>
            <a:off x="4307361" y="4204745"/>
            <a:ext cx="671819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公司年报</a:t>
            </a:r>
            <a:endParaRPr lang="zh-CN" altLang="zh-CN" sz="900"/>
          </a:p>
        </p:txBody>
      </p:sp>
      <p:sp>
        <p:nvSpPr>
          <p:cNvPr id="22" name="圆角矩形 21"/>
          <p:cNvSpPr/>
          <p:nvPr/>
        </p:nvSpPr>
        <p:spPr>
          <a:xfrm>
            <a:off x="5018868" y="4204745"/>
            <a:ext cx="690192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历史股价</a:t>
            </a:r>
            <a:endParaRPr lang="zh-CN" altLang="zh-CN" sz="900"/>
          </a:p>
        </p:txBody>
      </p:sp>
      <p:sp>
        <p:nvSpPr>
          <p:cNvPr id="23" name="圆角矩形 22"/>
          <p:cNvSpPr/>
          <p:nvPr/>
        </p:nvSpPr>
        <p:spPr>
          <a:xfrm>
            <a:off x="4307361" y="4492741"/>
            <a:ext cx="681554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历史研报</a:t>
            </a:r>
            <a:endParaRPr lang="zh-CN" altLang="zh-CN" sz="900"/>
          </a:p>
        </p:txBody>
      </p:sp>
      <p:sp>
        <p:nvSpPr>
          <p:cNvPr id="24" name="圆角矩形 23"/>
          <p:cNvSpPr/>
          <p:nvPr/>
        </p:nvSpPr>
        <p:spPr>
          <a:xfrm>
            <a:off x="5018868" y="4492741"/>
            <a:ext cx="690192" cy="212211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招股书</a:t>
            </a:r>
            <a:endParaRPr lang="zh-CN" altLang="zh-CN" sz="900"/>
          </a:p>
        </p:txBody>
      </p:sp>
      <p:sp>
        <p:nvSpPr>
          <p:cNvPr id="25" name="圆角矩形 24"/>
          <p:cNvSpPr/>
          <p:nvPr/>
        </p:nvSpPr>
        <p:spPr>
          <a:xfrm>
            <a:off x="5959820" y="4204745"/>
            <a:ext cx="650133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资讯</a:t>
            </a:r>
            <a:endParaRPr lang="zh-CN" altLang="zh-CN" sz="900"/>
          </a:p>
        </p:txBody>
      </p:sp>
      <p:sp>
        <p:nvSpPr>
          <p:cNvPr id="26" name="圆角矩形 25"/>
          <p:cNvSpPr/>
          <p:nvPr/>
        </p:nvSpPr>
        <p:spPr>
          <a:xfrm>
            <a:off x="6698750" y="4506632"/>
            <a:ext cx="668391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三方接口</a:t>
            </a:r>
            <a:endParaRPr lang="zh-CN" altLang="zh-CN" sz="900"/>
          </a:p>
        </p:txBody>
      </p:sp>
      <p:sp>
        <p:nvSpPr>
          <p:cNvPr id="27" name="圆角矩形 26"/>
          <p:cNvSpPr/>
          <p:nvPr/>
        </p:nvSpPr>
        <p:spPr>
          <a:xfrm>
            <a:off x="5959820" y="4506632"/>
            <a:ext cx="650133" cy="212211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800"/>
              <a:t>股吧</a:t>
            </a:r>
            <a:r>
              <a:rPr lang="en-US" altLang="en-US" sz="800"/>
              <a:t>/</a:t>
            </a:r>
            <a:r>
              <a:rPr lang="zh-CN" altLang="zh-CN" sz="800"/>
              <a:t>微博</a:t>
            </a:r>
            <a:endParaRPr lang="zh-CN" altLang="zh-CN" sz="800"/>
          </a:p>
        </p:txBody>
      </p:sp>
      <p:sp>
        <p:nvSpPr>
          <p:cNvPr id="28" name="圆角矩形 27"/>
          <p:cNvSpPr/>
          <p:nvPr/>
        </p:nvSpPr>
        <p:spPr>
          <a:xfrm>
            <a:off x="6698750" y="4204745"/>
            <a:ext cx="668391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实时股价</a:t>
            </a:r>
            <a:endParaRPr lang="zh-CN" altLang="zh-CN" sz="900"/>
          </a:p>
        </p:txBody>
      </p:sp>
      <p:sp>
        <p:nvSpPr>
          <p:cNvPr id="29" name="圆角矩形 28"/>
          <p:cNvSpPr/>
          <p:nvPr/>
        </p:nvSpPr>
        <p:spPr>
          <a:xfrm>
            <a:off x="4213420" y="4818288"/>
            <a:ext cx="948972" cy="196188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MySQL</a:t>
            </a:r>
            <a:endParaRPr lang="en-US" altLang="en-US" sz="900"/>
          </a:p>
        </p:txBody>
      </p:sp>
      <p:sp>
        <p:nvSpPr>
          <p:cNvPr id="30" name="圆角矩形 29"/>
          <p:cNvSpPr/>
          <p:nvPr/>
        </p:nvSpPr>
        <p:spPr>
          <a:xfrm>
            <a:off x="5310569" y="4818288"/>
            <a:ext cx="948972" cy="196188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Minio</a:t>
            </a:r>
            <a:endParaRPr lang="en-US" altLang="en-US" sz="900"/>
          </a:p>
        </p:txBody>
      </p:sp>
      <p:sp>
        <p:nvSpPr>
          <p:cNvPr id="31" name="圆角矩形 30"/>
          <p:cNvSpPr/>
          <p:nvPr/>
        </p:nvSpPr>
        <p:spPr>
          <a:xfrm>
            <a:off x="6418168" y="4818288"/>
            <a:ext cx="948972" cy="196188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FAISS</a:t>
            </a:r>
            <a:endParaRPr lang="en-US" altLang="en-US" sz="900"/>
          </a:p>
        </p:txBody>
      </p:sp>
      <p:sp>
        <p:nvSpPr>
          <p:cNvPr id="32" name="圆角矩形 31"/>
          <p:cNvSpPr/>
          <p:nvPr/>
        </p:nvSpPr>
        <p:spPr>
          <a:xfrm>
            <a:off x="4056216" y="1943067"/>
            <a:ext cx="3479194" cy="1611125"/>
          </a:xfrm>
          <a:prstGeom prst="roundRect">
            <a:avLst/>
          </a:prstGeom>
          <a:solidFill>
            <a:srgbClr val="FFE6CC"/>
          </a:solidFill>
          <a:ln w="12700">
            <a:solidFill>
              <a:srgbClr val="FFB84D"/>
            </a:solidFill>
            <a:prstDash val="solid"/>
            <a:miter/>
            <a:headEnd w="med" len="med"/>
            <a:tailEnd w="med" len="med"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1100" b="1"/>
              <a:t>后端服务层</a:t>
            </a:r>
            <a:endParaRPr lang="zh-CN" altLang="zh-CN" sz="1100" b="1"/>
          </a:p>
        </p:txBody>
      </p:sp>
      <p:sp>
        <p:nvSpPr>
          <p:cNvPr id="33" name="圆角矩形 32"/>
          <p:cNvSpPr/>
          <p:nvPr/>
        </p:nvSpPr>
        <p:spPr>
          <a:xfrm>
            <a:off x="4139332" y="2335109"/>
            <a:ext cx="1097149" cy="333192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Selenium</a:t>
            </a:r>
            <a:r>
              <a:rPr lang="zh-CN" altLang="zh-CN" sz="900"/>
              <a:t>爬虫</a:t>
            </a:r>
            <a:endParaRPr lang="zh-CN" altLang="zh-CN" sz="900"/>
          </a:p>
        </p:txBody>
      </p:sp>
      <p:sp>
        <p:nvSpPr>
          <p:cNvPr id="34" name="圆角矩形 33"/>
          <p:cNvSpPr/>
          <p:nvPr/>
        </p:nvSpPr>
        <p:spPr>
          <a:xfrm>
            <a:off x="4134818" y="2748629"/>
            <a:ext cx="1097149" cy="32967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AI</a:t>
            </a:r>
            <a:r>
              <a:rPr lang="zh-CN" altLang="zh-CN" sz="900"/>
              <a:t>模型管理</a:t>
            </a:r>
            <a:endParaRPr lang="zh-CN" altLang="zh-CN" sz="900"/>
          </a:p>
        </p:txBody>
      </p:sp>
      <p:sp>
        <p:nvSpPr>
          <p:cNvPr id="35" name="圆角矩形 34"/>
          <p:cNvSpPr/>
          <p:nvPr/>
        </p:nvSpPr>
        <p:spPr>
          <a:xfrm>
            <a:off x="6478824" y="2335109"/>
            <a:ext cx="976844" cy="333192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用户管理</a:t>
            </a:r>
            <a:endParaRPr lang="zh-CN" altLang="zh-CN" sz="900"/>
          </a:p>
        </p:txBody>
      </p:sp>
      <p:sp>
        <p:nvSpPr>
          <p:cNvPr id="36" name="圆角矩形 35"/>
          <p:cNvSpPr/>
          <p:nvPr/>
        </p:nvSpPr>
        <p:spPr>
          <a:xfrm>
            <a:off x="5287220" y="2283932"/>
            <a:ext cx="1108546" cy="1188436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知识库</a:t>
            </a:r>
            <a:endParaRPr lang="zh-CN" altLang="zh-CN" sz="900"/>
          </a:p>
        </p:txBody>
      </p:sp>
      <p:sp>
        <p:nvSpPr>
          <p:cNvPr id="37" name="圆角矩形 36"/>
          <p:cNvSpPr/>
          <p:nvPr/>
        </p:nvSpPr>
        <p:spPr>
          <a:xfrm>
            <a:off x="4134818" y="3157011"/>
            <a:ext cx="1097149" cy="315357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Celery</a:t>
            </a:r>
            <a:r>
              <a:rPr lang="zh-CN" altLang="zh-CN" sz="900"/>
              <a:t>任务队列</a:t>
            </a:r>
            <a:endParaRPr lang="zh-CN" altLang="zh-CN" sz="900"/>
          </a:p>
        </p:txBody>
      </p:sp>
      <p:sp>
        <p:nvSpPr>
          <p:cNvPr id="38" name="圆角矩形 37"/>
          <p:cNvSpPr/>
          <p:nvPr/>
        </p:nvSpPr>
        <p:spPr>
          <a:xfrm>
            <a:off x="5383992" y="3218813"/>
            <a:ext cx="900894" cy="19976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RAG</a:t>
            </a:r>
            <a:endParaRPr lang="en-US" altLang="en-US" sz="900"/>
          </a:p>
        </p:txBody>
      </p:sp>
      <p:sp>
        <p:nvSpPr>
          <p:cNvPr id="39" name="圆角矩形 38"/>
          <p:cNvSpPr/>
          <p:nvPr/>
        </p:nvSpPr>
        <p:spPr>
          <a:xfrm>
            <a:off x="5383992" y="2919480"/>
            <a:ext cx="900894" cy="237532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离线数据调用</a:t>
            </a:r>
            <a:endParaRPr lang="zh-CN" altLang="zh-CN" sz="900"/>
          </a:p>
        </p:txBody>
      </p:sp>
      <p:sp>
        <p:nvSpPr>
          <p:cNvPr id="40" name="圆角矩形 39"/>
          <p:cNvSpPr/>
          <p:nvPr/>
        </p:nvSpPr>
        <p:spPr>
          <a:xfrm>
            <a:off x="5383992" y="2599139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实时数据处理</a:t>
            </a:r>
            <a:endParaRPr lang="zh-CN" altLang="zh-CN" sz="900"/>
          </a:p>
        </p:txBody>
      </p:sp>
      <p:sp>
        <p:nvSpPr>
          <p:cNvPr id="41" name="圆角矩形 40"/>
          <p:cNvSpPr/>
          <p:nvPr/>
        </p:nvSpPr>
        <p:spPr>
          <a:xfrm>
            <a:off x="6478824" y="2760738"/>
            <a:ext cx="976844" cy="329675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后台管理系统</a:t>
            </a:r>
            <a:endParaRPr lang="zh-CN" altLang="zh-CN" sz="900"/>
          </a:p>
        </p:txBody>
      </p:sp>
      <p:sp>
        <p:nvSpPr>
          <p:cNvPr id="42" name="圆角矩形 41"/>
          <p:cNvSpPr/>
          <p:nvPr/>
        </p:nvSpPr>
        <p:spPr>
          <a:xfrm>
            <a:off x="6478824" y="3157011"/>
            <a:ext cx="976844" cy="315357"/>
          </a:xfrm>
          <a:prstGeom prst="roundRect">
            <a:avLst>
              <a:gd name="adj" fmla="val 27291"/>
            </a:avLst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对话管理</a:t>
            </a:r>
            <a:endParaRPr lang="zh-CN" altLang="zh-CN" sz="900"/>
          </a:p>
        </p:txBody>
      </p:sp>
      <p:sp>
        <p:nvSpPr>
          <p:cNvPr id="43" name="圆角矩形 42"/>
          <p:cNvSpPr/>
          <p:nvPr/>
        </p:nvSpPr>
        <p:spPr>
          <a:xfrm>
            <a:off x="2332478" y="1044140"/>
            <a:ext cx="1594823" cy="4042278"/>
          </a:xfrm>
          <a:prstGeom prst="roundRect">
            <a:avLst/>
          </a:prstGeom>
          <a:solidFill>
            <a:srgbClr val="C4C4C4"/>
          </a:solidFill>
          <a:ln w="12700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1100" b="1"/>
              <a:t>AI</a:t>
            </a:r>
            <a:r>
              <a:rPr lang="zh-CN" altLang="zh-CN" sz="1100" b="1"/>
              <a:t>模型网关</a:t>
            </a:r>
            <a:endParaRPr lang="zh-CN" altLang="zh-CN" sz="1100" b="1"/>
          </a:p>
        </p:txBody>
      </p:sp>
      <p:sp>
        <p:nvSpPr>
          <p:cNvPr id="44" name="圆角矩形 43"/>
          <p:cNvSpPr/>
          <p:nvPr/>
        </p:nvSpPr>
        <p:spPr>
          <a:xfrm>
            <a:off x="4045460" y="1044140"/>
            <a:ext cx="3489951" cy="768034"/>
          </a:xfrm>
          <a:prstGeom prst="roundRect">
            <a:avLst/>
          </a:prstGeom>
          <a:solidFill>
            <a:srgbClr val="EAE6FB"/>
          </a:solidFill>
          <a:ln w="12700">
            <a:solidFill>
              <a:srgbClr val="8C7BE8"/>
            </a:solidFill>
            <a:prstDash val="solid"/>
            <a:miter/>
            <a:headEnd w="med" len="med"/>
            <a:tailEnd w="med" len="med"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1100" b="1"/>
              <a:t>Agent</a:t>
            </a:r>
            <a:r>
              <a:rPr lang="zh-CN" altLang="zh-CN" sz="1100" b="1"/>
              <a:t>应用层</a:t>
            </a:r>
            <a:endParaRPr lang="zh-CN" altLang="zh-CN" sz="1100" b="1"/>
          </a:p>
        </p:txBody>
      </p:sp>
      <p:sp>
        <p:nvSpPr>
          <p:cNvPr id="45" name="圆角矩形 44"/>
          <p:cNvSpPr/>
          <p:nvPr/>
        </p:nvSpPr>
        <p:spPr>
          <a:xfrm>
            <a:off x="2332478" y="241743"/>
            <a:ext cx="5213690" cy="695929"/>
          </a:xfrm>
          <a:prstGeom prst="roundRect">
            <a:avLst/>
          </a:prstGeom>
          <a:solidFill>
            <a:srgbClr val="DFF8FF"/>
          </a:solidFill>
          <a:ln w="12700">
            <a:solidFill>
              <a:srgbClr val="4CC2EE"/>
            </a:solidFill>
            <a:prstDash val="solid"/>
            <a:miter/>
            <a:headEnd w="med" len="med"/>
            <a:tailEnd w="med" len="med"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1000" b="1">
                <a:latin typeface="Microsoft YaHei"/>
                <a:ea typeface="Microsoft YaHei"/>
              </a:rPr>
              <a:t>前端用户层</a:t>
            </a:r>
            <a:endParaRPr lang="zh-CN" altLang="zh-CN" sz="1000" b="1">
              <a:latin typeface="Microsoft YaHei"/>
              <a:ea typeface="Microsoft YaHei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538139" y="1384093"/>
            <a:ext cx="1167478" cy="842714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语言模型</a:t>
            </a:r>
            <a:endParaRPr lang="zh-CN" altLang="zh-CN" sz="900"/>
          </a:p>
        </p:txBody>
      </p:sp>
      <p:sp>
        <p:nvSpPr>
          <p:cNvPr id="47" name="圆角矩形 46"/>
          <p:cNvSpPr/>
          <p:nvPr/>
        </p:nvSpPr>
        <p:spPr>
          <a:xfrm>
            <a:off x="2538139" y="2314297"/>
            <a:ext cx="1167478" cy="842714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视觉</a:t>
            </a:r>
            <a:r>
              <a:rPr lang="en-US" altLang="en-US" sz="900"/>
              <a:t>-</a:t>
            </a:r>
            <a:r>
              <a:rPr lang="zh-CN" altLang="zh-CN" sz="900"/>
              <a:t>语言模型</a:t>
            </a:r>
            <a:endParaRPr lang="zh-CN" altLang="zh-CN" sz="900"/>
          </a:p>
        </p:txBody>
      </p:sp>
      <p:sp>
        <p:nvSpPr>
          <p:cNvPr id="48" name="圆角矩形 47"/>
          <p:cNvSpPr/>
          <p:nvPr/>
        </p:nvSpPr>
        <p:spPr>
          <a:xfrm>
            <a:off x="2538139" y="3266620"/>
            <a:ext cx="1167478" cy="842714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Embedding</a:t>
            </a:r>
            <a:r>
              <a:rPr lang="zh-CN" altLang="zh-CN" sz="900"/>
              <a:t>模型</a:t>
            </a:r>
            <a:endParaRPr lang="zh-CN" altLang="zh-CN" sz="900"/>
          </a:p>
        </p:txBody>
      </p:sp>
      <p:sp>
        <p:nvSpPr>
          <p:cNvPr id="49" name="圆角矩形 48"/>
          <p:cNvSpPr/>
          <p:nvPr/>
        </p:nvSpPr>
        <p:spPr>
          <a:xfrm>
            <a:off x="2671431" y="1642862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ChatGPT</a:t>
            </a:r>
            <a:endParaRPr lang="en-US" altLang="en-US" sz="900"/>
          </a:p>
        </p:txBody>
      </p:sp>
      <p:sp>
        <p:nvSpPr>
          <p:cNvPr id="50" name="圆角矩形 49"/>
          <p:cNvSpPr/>
          <p:nvPr/>
        </p:nvSpPr>
        <p:spPr>
          <a:xfrm>
            <a:off x="2671431" y="1927131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文心一言</a:t>
            </a:r>
            <a:endParaRPr lang="zh-CN" altLang="zh-CN" sz="900"/>
          </a:p>
        </p:txBody>
      </p:sp>
      <p:sp>
        <p:nvSpPr>
          <p:cNvPr id="51" name="圆角矩形 50"/>
          <p:cNvSpPr/>
          <p:nvPr/>
        </p:nvSpPr>
        <p:spPr>
          <a:xfrm>
            <a:off x="2538139" y="4204745"/>
            <a:ext cx="1167478" cy="842714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语言模型</a:t>
            </a:r>
            <a:endParaRPr lang="zh-CN" altLang="zh-CN" sz="900"/>
          </a:p>
        </p:txBody>
      </p:sp>
      <p:sp>
        <p:nvSpPr>
          <p:cNvPr id="52" name="圆角矩形 51"/>
          <p:cNvSpPr/>
          <p:nvPr/>
        </p:nvSpPr>
        <p:spPr>
          <a:xfrm>
            <a:off x="2671431" y="2599139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GPT-4V</a:t>
            </a:r>
            <a:endParaRPr lang="en-US" altLang="en-US" sz="900"/>
          </a:p>
        </p:txBody>
      </p:sp>
      <p:sp>
        <p:nvSpPr>
          <p:cNvPr id="53" name="圆角矩形 52"/>
          <p:cNvSpPr/>
          <p:nvPr/>
        </p:nvSpPr>
        <p:spPr>
          <a:xfrm>
            <a:off x="2671431" y="2878150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Qwen-VL</a:t>
            </a:r>
            <a:endParaRPr lang="en-US" altLang="en-US" sz="900"/>
          </a:p>
        </p:txBody>
      </p:sp>
      <p:sp>
        <p:nvSpPr>
          <p:cNvPr id="54" name="圆角矩形 53"/>
          <p:cNvSpPr/>
          <p:nvPr/>
        </p:nvSpPr>
        <p:spPr>
          <a:xfrm>
            <a:off x="2671431" y="3513088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BGE-Base</a:t>
            </a:r>
            <a:endParaRPr lang="en-US" altLang="en-US" sz="900"/>
          </a:p>
        </p:txBody>
      </p:sp>
      <p:sp>
        <p:nvSpPr>
          <p:cNvPr id="55" name="圆角矩形 54"/>
          <p:cNvSpPr/>
          <p:nvPr/>
        </p:nvSpPr>
        <p:spPr>
          <a:xfrm>
            <a:off x="2671431" y="3814814"/>
            <a:ext cx="900894" cy="243080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800"/>
              <a:t>VisualizedBGE</a:t>
            </a:r>
            <a:endParaRPr lang="en-US" altLang="en-US" sz="800"/>
          </a:p>
        </p:txBody>
      </p:sp>
      <p:sp>
        <p:nvSpPr>
          <p:cNvPr id="56" name="圆角矩形 55"/>
          <p:cNvSpPr/>
          <p:nvPr/>
        </p:nvSpPr>
        <p:spPr>
          <a:xfrm>
            <a:off x="2671431" y="4461872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NLI</a:t>
            </a:r>
            <a:endParaRPr lang="en-US" altLang="en-US" sz="900"/>
          </a:p>
        </p:txBody>
      </p:sp>
      <p:sp>
        <p:nvSpPr>
          <p:cNvPr id="57" name="圆角矩形 56"/>
          <p:cNvSpPr/>
          <p:nvPr/>
        </p:nvSpPr>
        <p:spPr>
          <a:xfrm>
            <a:off x="2671431" y="4756546"/>
            <a:ext cx="900894" cy="243080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NER</a:t>
            </a:r>
            <a:endParaRPr lang="en-US" altLang="en-US" sz="900"/>
          </a:p>
        </p:txBody>
      </p:sp>
      <p:sp>
        <p:nvSpPr>
          <p:cNvPr id="58" name="圆角矩形 57"/>
          <p:cNvSpPr/>
          <p:nvPr/>
        </p:nvSpPr>
        <p:spPr>
          <a:xfrm>
            <a:off x="4139332" y="1147041"/>
            <a:ext cx="1027574" cy="237052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研报生成</a:t>
            </a:r>
            <a:endParaRPr lang="zh-CN" altLang="zh-CN" sz="900"/>
          </a:p>
        </p:txBody>
      </p:sp>
      <p:sp>
        <p:nvSpPr>
          <p:cNvPr id="59" name="圆角矩形 58"/>
          <p:cNvSpPr/>
          <p:nvPr/>
        </p:nvSpPr>
        <p:spPr>
          <a:xfrm>
            <a:off x="4139332" y="1471368"/>
            <a:ext cx="1027574" cy="237052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文档</a:t>
            </a:r>
            <a:r>
              <a:rPr lang="en-US" altLang="en-US" sz="900"/>
              <a:t>/</a:t>
            </a:r>
            <a:r>
              <a:rPr lang="zh-CN" altLang="zh-CN" sz="900"/>
              <a:t>合同审计</a:t>
            </a:r>
            <a:endParaRPr lang="zh-CN" altLang="zh-CN" sz="900"/>
          </a:p>
        </p:txBody>
      </p:sp>
      <p:sp>
        <p:nvSpPr>
          <p:cNvPr id="60" name="圆角矩形 59"/>
          <p:cNvSpPr/>
          <p:nvPr/>
        </p:nvSpPr>
        <p:spPr>
          <a:xfrm>
            <a:off x="5295962" y="1471368"/>
            <a:ext cx="1027574" cy="237052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风险管控</a:t>
            </a:r>
            <a:r>
              <a:rPr lang="en-US" altLang="en-US" sz="900"/>
              <a:t>/</a:t>
            </a:r>
            <a:r>
              <a:rPr lang="zh-CN" altLang="zh-CN" sz="900"/>
              <a:t>预警</a:t>
            </a:r>
            <a:endParaRPr lang="zh-CN" altLang="zh-CN" sz="900"/>
          </a:p>
        </p:txBody>
      </p:sp>
      <p:sp>
        <p:nvSpPr>
          <p:cNvPr id="61" name="圆角矩形 60"/>
          <p:cNvSpPr/>
          <p:nvPr/>
        </p:nvSpPr>
        <p:spPr>
          <a:xfrm>
            <a:off x="6457107" y="1471368"/>
            <a:ext cx="1027574" cy="237052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理财投顾管家</a:t>
            </a:r>
            <a:endParaRPr lang="zh-CN" altLang="zh-CN" sz="900"/>
          </a:p>
        </p:txBody>
      </p:sp>
      <p:sp>
        <p:nvSpPr>
          <p:cNvPr id="62" name="圆角矩形 61"/>
          <p:cNvSpPr/>
          <p:nvPr/>
        </p:nvSpPr>
        <p:spPr>
          <a:xfrm>
            <a:off x="6457107" y="1147041"/>
            <a:ext cx="1027574" cy="237052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金融知识问答</a:t>
            </a:r>
            <a:endParaRPr lang="zh-CN" altLang="zh-CN" sz="900"/>
          </a:p>
        </p:txBody>
      </p:sp>
      <p:sp>
        <p:nvSpPr>
          <p:cNvPr id="63" name="圆角矩形 62"/>
          <p:cNvSpPr/>
          <p:nvPr/>
        </p:nvSpPr>
        <p:spPr>
          <a:xfrm>
            <a:off x="2477905" y="477544"/>
            <a:ext cx="1094419" cy="379427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WEB</a:t>
            </a:r>
            <a:r>
              <a:rPr lang="zh-CN" altLang="zh-CN" sz="900"/>
              <a:t>端</a:t>
            </a:r>
            <a:endParaRPr lang="zh-CN" altLang="zh-CN" sz="900"/>
          </a:p>
          <a:p>
            <a:pPr lvl="0" algn="ctr"/>
            <a:r>
              <a:rPr lang="en-US" altLang="en-US" sz="900"/>
              <a:t>Vue+Element UI</a:t>
            </a:r>
            <a:endParaRPr lang="en-US" altLang="en-US" sz="900"/>
          </a:p>
        </p:txBody>
      </p:sp>
      <p:sp>
        <p:nvSpPr>
          <p:cNvPr id="64" name="圆角矩形 63"/>
          <p:cNvSpPr/>
          <p:nvPr/>
        </p:nvSpPr>
        <p:spPr>
          <a:xfrm>
            <a:off x="3760151" y="477544"/>
            <a:ext cx="1094419" cy="379427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en-US" altLang="en-US" sz="900"/>
              <a:t>APP</a:t>
            </a:r>
            <a:endParaRPr lang="en-US" altLang="en-US" sz="900"/>
          </a:p>
          <a:p>
            <a:pPr lvl="0" algn="ctr"/>
            <a:r>
              <a:rPr lang="en-US" altLang="en-US" sz="900"/>
              <a:t>Android</a:t>
            </a:r>
            <a:r>
              <a:rPr lang="zh-CN" altLang="zh-CN" sz="900"/>
              <a:t>、</a:t>
            </a:r>
            <a:r>
              <a:rPr lang="en-US" altLang="en-US" sz="900"/>
              <a:t>IOS</a:t>
            </a:r>
            <a:endParaRPr lang="en-US" altLang="en-US" sz="900"/>
          </a:p>
        </p:txBody>
      </p:sp>
      <p:sp>
        <p:nvSpPr>
          <p:cNvPr id="65" name="圆角矩形 64"/>
          <p:cNvSpPr/>
          <p:nvPr/>
        </p:nvSpPr>
        <p:spPr>
          <a:xfrm>
            <a:off x="5059498" y="477544"/>
            <a:ext cx="1094419" cy="379427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微信</a:t>
            </a:r>
            <a:endParaRPr lang="zh-CN" altLang="zh-CN" sz="900"/>
          </a:p>
          <a:p>
            <a:pPr lvl="0" algn="ctr"/>
            <a:r>
              <a:rPr lang="zh-CN" altLang="zh-CN" sz="900"/>
              <a:t>小程序、公众号</a:t>
            </a:r>
            <a:endParaRPr lang="zh-CN" altLang="zh-CN" sz="900"/>
          </a:p>
        </p:txBody>
      </p:sp>
      <p:sp>
        <p:nvSpPr>
          <p:cNvPr id="66" name="圆角矩形 65"/>
          <p:cNvSpPr/>
          <p:nvPr/>
        </p:nvSpPr>
        <p:spPr>
          <a:xfrm>
            <a:off x="6323537" y="477544"/>
            <a:ext cx="1094419" cy="379427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ctr"/>
            <a:r>
              <a:rPr lang="zh-CN" altLang="zh-CN" sz="900"/>
              <a:t>机器人</a:t>
            </a:r>
            <a:endParaRPr lang="zh-CN" altLang="zh-CN" sz="900"/>
          </a:p>
          <a:p>
            <a:pPr lvl="0" algn="ctr"/>
            <a:r>
              <a:rPr lang="en-US" altLang="en-US" sz="900"/>
              <a:t>QQ</a:t>
            </a:r>
            <a:r>
              <a:rPr lang="zh-CN" altLang="zh-CN" sz="900"/>
              <a:t>、企微、钉钉</a:t>
            </a:r>
            <a:endParaRPr lang="zh-CN" altLang="zh-CN" sz="900"/>
          </a:p>
        </p:txBody>
      </p:sp>
      <p:sp>
        <p:nvSpPr>
          <p:cNvPr id="67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后续计划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4083" y="1502833"/>
            <a:ext cx="1841500" cy="15303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l"/>
            <a:r>
              <a:rPr lang="en-US" altLang="en-US" sz="1050"/>
              <a:t>1. </a:t>
            </a:r>
            <a:r>
              <a:rPr lang="zh-CN" altLang="zh-CN" sz="1050"/>
              <a:t>先优化失分点；</a:t>
            </a:r>
            <a:endParaRPr lang="zh-CN" altLang="zh-CN" sz="1050"/>
          </a:p>
          <a:p>
            <a:pPr lvl="0" algn="l"/>
            <a:endParaRPr lang="en-US" altLang="en-US" sz="1050"/>
          </a:p>
          <a:p>
            <a:pPr lvl="0" algn="l"/>
            <a:r>
              <a:rPr lang="en-US" altLang="en-US" sz="1050"/>
              <a:t>2. </a:t>
            </a:r>
            <a:r>
              <a:rPr lang="zh-CN" altLang="zh-CN" sz="1050"/>
              <a:t>通过上证</a:t>
            </a:r>
            <a:r>
              <a:rPr lang="en-US" altLang="en-US" sz="1050"/>
              <a:t> e </a:t>
            </a:r>
            <a:r>
              <a:rPr lang="zh-CN" altLang="zh-CN" sz="1050"/>
              <a:t>互动和深交所互动易进行沟通验证；</a:t>
            </a:r>
            <a:endParaRPr lang="zh-CN" altLang="zh-CN" sz="1050"/>
          </a:p>
          <a:p>
            <a:pPr lvl="0" algn="l"/>
            <a:endParaRPr lang="en-US" altLang="en-US" sz="1050"/>
          </a:p>
          <a:p>
            <a:pPr lvl="0" algn="l"/>
            <a:r>
              <a:rPr lang="en-US" altLang="en-US" sz="1050"/>
              <a:t>3. </a:t>
            </a:r>
            <a:r>
              <a:rPr lang="zh-CN" altLang="zh-CN" sz="1050"/>
              <a:t>接入金融大模型；</a:t>
            </a:r>
            <a:endParaRPr lang="zh-CN" altLang="zh-CN" sz="1050"/>
          </a:p>
          <a:p>
            <a:pPr lvl="0" algn="l"/>
            <a:endParaRPr lang="en-US" altLang="en-US" sz="1050"/>
          </a:p>
          <a:p>
            <a:pPr lvl="0" algn="l"/>
            <a:r>
              <a:rPr lang="en-US" altLang="en-US" sz="1050"/>
              <a:t>4. </a:t>
            </a:r>
            <a:r>
              <a:rPr lang="zh-CN" altLang="zh-CN" sz="1050"/>
              <a:t>离线生成常见公司或行业研报，减少用户等待时间。</a:t>
            </a:r>
            <a:endParaRPr lang="zh-CN" altLang="zh-CN" sz="10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/>
          <p:cNvPicPr>
            <a:picLocks noChangeAspect="1"/>
          </p:cNvPicPr>
          <p:nvPr/>
        </p:nvPicPr>
        <p:blipFill>
          <a:blip r:embed="rId1">
            <a:alphaModFix amt="27000"/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rot="16200000">
            <a:off x="2410432" y="-1459519"/>
            <a:ext cx="3881996" cy="7912284"/>
          </a:xfrm>
          <a:prstGeom prst="rect">
            <a:avLst/>
          </a:prstGeom>
          <a:gradFill>
            <a:gsLst>
              <a:gs pos="60800">
                <a:srgbClr val="DFEDFD">
                  <a:lumMod val="76000"/>
                  <a:lumOff val="24000"/>
                </a:srgbClr>
              </a:gs>
              <a:gs pos="0">
                <a:srgbClr val="DFEDFD">
                  <a:lumMod val="80000"/>
                  <a:lumOff val="20000"/>
                </a:srgbClr>
              </a:gs>
              <a:gs pos="100000">
                <a:srgbClr val="DFEDFD">
                  <a:alpha val="0"/>
                  <a:lumMod val="15000"/>
                  <a:lumOff val="85000"/>
                </a:srgbClr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defTabSz="685800"/>
            <a:endParaRPr lang="zh-CN" altLang="en-US" sz="1350" kern="1200">
              <a:solidFill>
                <a:srgbClr val="FFFFFF"/>
              </a:solidFill>
              <a:latin typeface="阿里巴巴普惠体 2.0 55 Regular"/>
            </a:endParaRPr>
          </a:p>
        </p:txBody>
      </p:sp>
      <p:sp>
        <p:nvSpPr>
          <p:cNvPr id="18" name="矩形 17"/>
          <p:cNvSpPr/>
          <p:nvPr/>
        </p:nvSpPr>
        <p:spPr>
          <a:xfrm rot="5400000" flipH="1">
            <a:off x="4464649" y="328211"/>
            <a:ext cx="46890" cy="817192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  <a:lumMod val="20000"/>
                  <a:lumOff val="80000"/>
                </a:schemeClr>
              </a:gs>
              <a:gs pos="100000">
                <a:srgbClr val="0181F5"/>
              </a:gs>
            </a:gsLst>
            <a:lin ang="5400000" scaled="1"/>
          </a:gradFill>
          <a:ln w="6350" cap="rnd">
            <a:gradFill>
              <a:gsLst>
                <a:gs pos="0">
                  <a:schemeClr val="accent1">
                    <a:alpha val="0"/>
                    <a:lumMod val="20000"/>
                    <a:lumOff val="80000"/>
                  </a:schemeClr>
                </a:gs>
                <a:gs pos="100000">
                  <a:srgbClr val="2599FF"/>
                </a:gs>
              </a:gsLst>
              <a:lin ang="5400000" scaled="1"/>
            </a:gradFill>
            <a:prstDash val="solid"/>
            <a:round/>
          </a:ln>
        </p:spPr>
        <p:txBody>
          <a:bodyPr rot="0" vert="horz" wrap="square" lIns="91440" tIns="45720" rIns="91440" bIns="45720" numCol="1" spcCol="0" anchor="ctr" anchorCtr="0"/>
          <a:lstStyle/>
          <a:p>
            <a:pPr defTabSz="457200"/>
            <a:endParaRPr lang="zh-CN" altLang="en-US" sz="1800" kern="1200">
              <a:solidFill>
                <a:srgbClr val="FFFFFF"/>
              </a:solidFill>
              <a:latin typeface="阿里巴巴普惠体 2.0 55 Regular"/>
              <a:ea typeface="阿里巴巴普惠体 2.0 55 Regular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/>
          <a:srcRect l="20343" t="-8869" r="-2190" b="36186"/>
          <a:stretch>
            <a:fillRect/>
          </a:stretch>
        </p:blipFill>
        <p:spPr>
          <a:xfrm>
            <a:off x="497470" y="640816"/>
            <a:ext cx="3540697" cy="642348"/>
          </a:xfrm>
          <a:prstGeom prst="rect">
            <a:avLst/>
          </a:prstGeom>
          <a:effectLst>
            <a:outerShdw blurRad="63500" sx="102000" sy="102000" algn="ctr" rotWithShape="0">
              <a:srgbClr val="2799FE">
                <a:alpha val="27000"/>
              </a:srgbClr>
            </a:outerShdw>
          </a:effectLst>
        </p:spPr>
      </p:pic>
      <p:pic>
        <p:nvPicPr>
          <p:cNvPr id="2" name="image 160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3319" y="2320708"/>
            <a:ext cx="5577363" cy="732758"/>
          </a:xfrm>
          <a:prstGeom prst="rect">
            <a:avLst/>
          </a:prstGeom>
        </p:spPr>
      </p:pic>
      <p:sp>
        <p:nvSpPr>
          <p:cNvPr id="3" name="Object 16013"/>
          <p:cNvSpPr txBox="1"/>
          <p:nvPr/>
        </p:nvSpPr>
        <p:spPr>
          <a:xfrm>
            <a:off x="1786890" y="2371905"/>
            <a:ext cx="5553075" cy="733425"/>
          </a:xfrm>
          <a:prstGeom prst="rect">
            <a:avLst/>
          </a:prstGeom>
        </p:spPr>
        <p:txBody>
          <a:bodyPr vert="horz" wrap="square" lIns="0" tIns="35100" rIns="0" bIns="35100" anchor="t" anchorCtr="0"/>
          <a:lstStyle/>
          <a:p>
            <a:pPr algn="ctr">
              <a:lnSpc>
                <a:spcPct val="100000"/>
              </a:lnSpc>
            </a:pPr>
            <a:r>
              <a:rPr lang="zh-CN" altLang="en-US" sz="5400">
                <a:solidFill>
                  <a:srgbClr val="0269F8"/>
                </a:solidFill>
                <a:latin typeface="DengXian"/>
                <a:ea typeface="DengXian"/>
              </a:rPr>
              <a:t>感谢您的聆听</a:t>
            </a:r>
            <a:endParaRPr lang="zh-CN" altLang="en-US" sz="5400">
              <a:solidFill>
                <a:srgbClr val="0269F8"/>
              </a:solidFill>
              <a:latin typeface="DengXian"/>
              <a:ea typeface="DengXian"/>
            </a:endParaRPr>
          </a:p>
        </p:txBody>
      </p:sp>
      <p:pic>
        <p:nvPicPr>
          <p:cNvPr id="4" name="image 160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36034" y="2107729"/>
            <a:ext cx="965073" cy="214884"/>
          </a:xfrm>
          <a:prstGeom prst="rect">
            <a:avLst/>
          </a:prstGeom>
        </p:spPr>
      </p:pic>
      <p:sp>
        <p:nvSpPr>
          <p:cNvPr id="5" name="Object 16015"/>
          <p:cNvSpPr txBox="1"/>
          <p:nvPr/>
        </p:nvSpPr>
        <p:spPr>
          <a:xfrm>
            <a:off x="4105276" y="3499046"/>
            <a:ext cx="942975" cy="209550"/>
          </a:xfrm>
          <a:prstGeom prst="rect">
            <a:avLst/>
          </a:prstGeom>
        </p:spPr>
        <p:txBody>
          <a:bodyPr vert="horz" wrap="square" lIns="0" tIns="35100" rIns="0" bIns="35100" anchor="t" anchorCtr="0"/>
          <a:lstStyle/>
          <a:p>
            <a:pPr lvl="0" algn="l">
              <a:lnSpc>
                <a:spcPct val="100000"/>
              </a:lnSpc>
            </a:pPr>
            <a:r>
              <a:rPr lang="zh-CN" altLang="zh-CN" sz="900">
                <a:solidFill>
                  <a:srgbClr val="0077F8"/>
                </a:solidFill>
                <a:latin typeface="DengXian"/>
                <a:ea typeface="DengXian"/>
              </a:rPr>
              <a:t>答辩人：刘兆峰</a:t>
            </a:r>
            <a:endParaRPr lang="zh-CN" altLang="zh-CN" sz="900">
              <a:solidFill>
                <a:srgbClr val="0077F8"/>
              </a:solidFill>
              <a:latin typeface="DengXian"/>
              <a:ea typeface="DengXian"/>
            </a:endParaRPr>
          </a:p>
        </p:txBody>
      </p:sp>
      <p:pic>
        <p:nvPicPr>
          <p:cNvPr id="6" name="image 160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43212" y="2107729"/>
            <a:ext cx="1883188" cy="214884"/>
          </a:xfrm>
          <a:prstGeom prst="rect">
            <a:avLst/>
          </a:prstGeom>
        </p:spPr>
      </p:pic>
      <p:pic>
        <p:nvPicPr>
          <p:cNvPr id="8" name="image 160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524649" y="2211075"/>
            <a:ext cx="409194" cy="11906"/>
          </a:xfrm>
          <a:prstGeom prst="rect">
            <a:avLst/>
          </a:prstGeom>
        </p:spPr>
      </p:pic>
      <p:pic>
        <p:nvPicPr>
          <p:cNvPr id="11" name="image 1601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867739" y="2095442"/>
            <a:ext cx="123349" cy="127540"/>
          </a:xfrm>
          <a:prstGeom prst="rect">
            <a:avLst/>
          </a:prstGeom>
        </p:spPr>
      </p:pic>
      <p:pic>
        <p:nvPicPr>
          <p:cNvPr id="12" name="image 1602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67739" y="2211075"/>
            <a:ext cx="123349" cy="127540"/>
          </a:xfrm>
          <a:prstGeom prst="rect">
            <a:avLst/>
          </a:prstGeom>
        </p:spPr>
      </p:pic>
      <p:pic>
        <p:nvPicPr>
          <p:cNvPr id="14" name="image 160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306205" y="2211075"/>
            <a:ext cx="409194" cy="11906"/>
          </a:xfrm>
          <a:prstGeom prst="rect">
            <a:avLst/>
          </a:prstGeom>
        </p:spPr>
      </p:pic>
      <p:pic>
        <p:nvPicPr>
          <p:cNvPr id="15" name="image 160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649391" y="2095442"/>
            <a:ext cx="123349" cy="127540"/>
          </a:xfrm>
          <a:prstGeom prst="rect">
            <a:avLst/>
          </a:prstGeom>
        </p:spPr>
      </p:pic>
      <p:pic>
        <p:nvPicPr>
          <p:cNvPr id="16" name="image 1602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649391" y="2211075"/>
            <a:ext cx="123349" cy="127540"/>
          </a:xfrm>
          <a:prstGeom prst="rect">
            <a:avLst/>
          </a:prstGeom>
        </p:spPr>
      </p:pic>
      <p:pic>
        <p:nvPicPr>
          <p:cNvPr id="17" name="image 1602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446163" y="3295687"/>
            <a:ext cx="4157282" cy="203359"/>
          </a:xfrm>
          <a:prstGeom prst="rect">
            <a:avLst/>
          </a:prstGeom>
        </p:spPr>
      </p:pic>
      <p:sp>
        <p:nvSpPr>
          <p:cNvPr id="19" name="Object 16025"/>
          <p:cNvSpPr txBox="1"/>
          <p:nvPr/>
        </p:nvSpPr>
        <p:spPr>
          <a:xfrm>
            <a:off x="2516410" y="3299259"/>
            <a:ext cx="4323021" cy="200025"/>
          </a:xfrm>
          <a:prstGeom prst="rect">
            <a:avLst/>
          </a:prstGeom>
        </p:spPr>
        <p:txBody>
          <a:bodyPr vert="horz" wrap="square" lIns="0" tIns="35100" rIns="0" bIns="35100" anchor="t" anchorCtr="0"/>
          <a:lstStyle/>
          <a:p>
            <a:pPr lvl="0" algn="ctr">
              <a:lnSpc>
                <a:spcPct val="100000"/>
              </a:lnSpc>
            </a:pPr>
            <a:r>
              <a:rPr lang="zh-CN" altLang="zh-CN" sz="825" spc="1463">
                <a:solidFill>
                  <a:srgbClr val="42A4FD"/>
                </a:solidFill>
                <a:latin typeface="DengXian"/>
                <a:ea typeface="DengXian"/>
              </a:rPr>
              <a:t>队名：</a:t>
            </a:r>
            <a:r>
              <a:rPr lang="en-US" altLang="en-US" sz="825" spc="1463">
                <a:solidFill>
                  <a:srgbClr val="42A4FD"/>
                </a:solidFill>
                <a:latin typeface="DengXian"/>
                <a:ea typeface="DengXian"/>
              </a:rPr>
              <a:t>Matrix</a:t>
            </a:r>
            <a:r>
              <a:rPr lang="zh-CN" altLang="zh-CN" sz="825" spc="1463">
                <a:solidFill>
                  <a:srgbClr val="42A4FD"/>
                </a:solidFill>
                <a:latin typeface="DengXian"/>
                <a:ea typeface="DengXian"/>
              </a:rPr>
              <a:t>工作室</a:t>
            </a:r>
            <a:endParaRPr lang="zh-CN" altLang="zh-CN" sz="825" spc="1463">
              <a:solidFill>
                <a:srgbClr val="42A4FD"/>
              </a:solidFill>
              <a:latin typeface="DengXian"/>
              <a:ea typeface="DengXian"/>
            </a:endParaRPr>
          </a:p>
        </p:txBody>
      </p:sp>
      <p:grpSp>
        <p:nvGrpSpPr>
          <p:cNvPr id="20" name="组合 16026"/>
          <p:cNvGrpSpPr/>
          <p:nvPr/>
        </p:nvGrpSpPr>
        <p:grpSpPr>
          <a:xfrm>
            <a:off x="1994440" y="1872699"/>
            <a:ext cx="5164646" cy="1542764"/>
            <a:chOff x="5318506" y="4107179"/>
            <a:chExt cx="13772388" cy="4114038"/>
          </a:xfrm>
        </p:grpSpPr>
        <p:sp>
          <p:nvSpPr>
            <p:cNvPr id="21" name="Object 16027"/>
            <p:cNvSpPr txBox="1"/>
            <p:nvPr/>
          </p:nvSpPr>
          <p:spPr>
            <a:xfrm>
              <a:off x="5318506" y="8098535"/>
              <a:ext cx="1252474" cy="76200"/>
            </a:xfrm>
            <a:prstGeom prst="rect">
              <a:avLst/>
            </a:prstGeom>
            <a:blipFill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anchorCtr="0"/>
            <a:lstStyle/>
            <a:p>
              <a:endParaRPr sz="705">
                <a:latin typeface="DengXian"/>
                <a:ea typeface="DengXian"/>
              </a:endParaRPr>
            </a:p>
          </p:txBody>
        </p:sp>
        <p:sp>
          <p:nvSpPr>
            <p:cNvPr id="22" name="Object 16028"/>
            <p:cNvSpPr txBox="1"/>
            <p:nvPr/>
          </p:nvSpPr>
          <p:spPr>
            <a:xfrm>
              <a:off x="17813020" y="8098535"/>
              <a:ext cx="1252474" cy="76200"/>
            </a:xfrm>
            <a:prstGeom prst="rect">
              <a:avLst/>
            </a:prstGeom>
            <a:blipFill rotWithShape="1">
              <a:blip r:embed="rId10"/>
              <a:srcRect/>
              <a:stretch>
                <a:fillRect/>
              </a:stretch>
            </a:blipFill>
          </p:spPr>
          <p:txBody>
            <a:bodyPr wrap="square" lIns="0" tIns="0" rIns="0" bIns="0" anchorCtr="0"/>
            <a:lstStyle/>
            <a:p>
              <a:endParaRPr sz="705">
                <a:latin typeface="DengXian"/>
                <a:ea typeface="DengXian"/>
              </a:endParaRPr>
            </a:p>
          </p:txBody>
        </p:sp>
        <p:sp>
          <p:nvSpPr>
            <p:cNvPr id="23" name="Object 16029"/>
            <p:cNvSpPr txBox="1"/>
            <p:nvPr/>
          </p:nvSpPr>
          <p:spPr>
            <a:xfrm>
              <a:off x="18989294" y="4107179"/>
              <a:ext cx="76200" cy="4114038"/>
            </a:xfrm>
            <a:prstGeom prst="rect">
              <a:avLst/>
            </a:prstGeom>
            <a:blipFill rotWithShape="1">
              <a:blip r:embed="rId11"/>
              <a:srcRect/>
              <a:stretch>
                <a:fillRect/>
              </a:stretch>
            </a:blipFill>
          </p:spPr>
          <p:txBody>
            <a:bodyPr wrap="square" lIns="0" tIns="0" rIns="0" bIns="0" anchorCtr="0"/>
            <a:lstStyle/>
            <a:p>
              <a:endParaRPr sz="705">
                <a:latin typeface="DengXian"/>
                <a:ea typeface="DengXian"/>
              </a:endParaRPr>
            </a:p>
          </p:txBody>
        </p:sp>
        <p:sp>
          <p:nvSpPr>
            <p:cNvPr id="24" name="Object 16030"/>
            <p:cNvSpPr txBox="1"/>
            <p:nvPr/>
          </p:nvSpPr>
          <p:spPr>
            <a:xfrm>
              <a:off x="5318506" y="4107179"/>
              <a:ext cx="76200" cy="4114038"/>
            </a:xfrm>
            <a:prstGeom prst="rect">
              <a:avLst/>
            </a:prstGeom>
            <a:blipFill rotWithShape="1">
              <a:blip r:embed="rId11"/>
              <a:srcRect/>
              <a:stretch>
                <a:fillRect/>
              </a:stretch>
            </a:blipFill>
          </p:spPr>
          <p:txBody>
            <a:bodyPr wrap="square" lIns="0" tIns="0" rIns="0" bIns="0" anchorCtr="0"/>
            <a:lstStyle/>
            <a:p>
              <a:endParaRPr sz="705">
                <a:latin typeface="DengXian"/>
                <a:ea typeface="DengXian"/>
              </a:endParaRPr>
            </a:p>
          </p:txBody>
        </p:sp>
        <p:sp>
          <p:nvSpPr>
            <p:cNvPr id="25" name="Object 16031"/>
            <p:cNvSpPr txBox="1"/>
            <p:nvPr/>
          </p:nvSpPr>
          <p:spPr>
            <a:xfrm>
              <a:off x="5343906" y="4130293"/>
              <a:ext cx="13746988" cy="76200"/>
            </a:xfrm>
            <a:prstGeom prst="rect">
              <a:avLst/>
            </a:prstGeom>
            <a:blipFill rotWithShape="1">
              <a:blip r:embed="rId12"/>
              <a:srcRect/>
              <a:stretch>
                <a:fillRect/>
              </a:stretch>
            </a:blipFill>
          </p:spPr>
          <p:txBody>
            <a:bodyPr wrap="square" lIns="0" tIns="0" rIns="0" bIns="0" anchorCtr="0"/>
            <a:lstStyle/>
            <a:p>
              <a:endParaRPr sz="705">
                <a:latin typeface="DengXian"/>
                <a:ea typeface="DengXian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alphaModFix amt="23000"/>
          </a:blip>
          <a:stretch>
            <a:fillRect/>
          </a:stretch>
        </p:blipFill>
        <p:spPr>
          <a:xfrm>
            <a:off x="0" y="2664081"/>
            <a:ext cx="9144000" cy="2479419"/>
          </a:xfrm>
          <a:prstGeom prst="rect">
            <a:avLst/>
          </a:prstGeom>
        </p:spPr>
      </p:pic>
      <p:sp>
        <p:nvSpPr>
          <p:cNvPr id="5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415" b="0" i="0" u="none" strike="noStrike" kern="0" spc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90204"/>
              <a:ea typeface="阿里巴巴普惠体 2.0 55 Regular"/>
            </a:endParaRPr>
          </a:p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lang="en-US" altLang="en-US" sz="70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阿里巴巴普惠体 2.0 55 Regular"/>
              </a:rPr>
              <a:t>BBAAD9C20180234D78E509342D30BE3092B9B20119416B80AED98330B1ED2B8BAB4BB638F16BFB0C22B92F089846D9ECD7F9218AC1D0EBD11B5EC276313E3FD324F9DF3D3E2DE957A4F62ED768F24C557662EDA3715937D0D8FBE19A60CD5C08D9E6209A0EB</a:t>
            </a:r>
            <a:endParaRPr lang="en-US" altLang="en-US" sz="705" b="0" i="0" u="none" strike="noStrike" kern="0" spc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90204"/>
              <a:ea typeface="阿里巴巴普惠体 2.0 55 Regular"/>
            </a:endParaRPr>
          </a:p>
        </p:txBody>
      </p:sp>
      <p:pic>
        <p:nvPicPr>
          <p:cNvPr id="2" name="image 3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56854" y="3274695"/>
            <a:ext cx="4630293" cy="553974"/>
          </a:xfrm>
          <a:prstGeom prst="rect">
            <a:avLst/>
          </a:prstGeom>
        </p:spPr>
      </p:pic>
      <p:sp>
        <p:nvSpPr>
          <p:cNvPr id="3" name="Object 304"/>
          <p:cNvSpPr txBox="1"/>
          <p:nvPr/>
        </p:nvSpPr>
        <p:spPr>
          <a:xfrm>
            <a:off x="2256854" y="3460115"/>
            <a:ext cx="4619625" cy="561975"/>
          </a:xfrm>
          <a:prstGeom prst="rect">
            <a:avLst/>
          </a:prstGeom>
        </p:spPr>
        <p:txBody>
          <a:bodyPr vert="horz" wrap="square" lIns="0" tIns="0" rIns="0" bIns="0" anchor="ctr" anchorCtr="0"/>
          <a:lstStyle/>
          <a:p>
            <a:pPr lvl="0"/>
            <a:r>
              <a:rPr lang="zh-CN" altLang="zh-CN">
                <a:solidFill>
                  <a:srgbClr val="A6A6A6"/>
                </a:solidFill>
                <a:latin typeface="DengXian"/>
                <a:ea typeface="DengXian"/>
              </a:rPr>
              <a:t>赛题三：AIGC金融多模态研究报告智能生成</a:t>
            </a:r>
            <a:endParaRPr lang="zh-CN" altLang="zh-CN">
              <a:solidFill>
                <a:srgbClr val="A6A6A6"/>
              </a:solidFill>
              <a:latin typeface="DengXian"/>
              <a:ea typeface="DengXian"/>
            </a:endParaRPr>
          </a:p>
          <a:p>
            <a:pPr lvl="0"/>
            <a:r>
              <a:rPr lang="zh-CN" altLang="zh-CN">
                <a:solidFill>
                  <a:srgbClr val="A6A6A6"/>
                </a:solidFill>
                <a:latin typeface="DengXian"/>
                <a:ea typeface="DengXian"/>
              </a:rPr>
              <a:t>队名：Matrix工作室</a:t>
            </a:r>
            <a:endParaRPr lang="zh-CN" altLang="zh-CN">
              <a:solidFill>
                <a:srgbClr val="A6A6A6"/>
              </a:solidFill>
              <a:latin typeface="DengXian"/>
              <a:ea typeface="DengXian"/>
            </a:endParaRPr>
          </a:p>
        </p:txBody>
      </p:sp>
      <p:pic>
        <p:nvPicPr>
          <p:cNvPr id="4" name="image 3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92023" y="3791283"/>
            <a:ext cx="230505" cy="230505"/>
          </a:xfrm>
          <a:prstGeom prst="rect">
            <a:avLst/>
          </a:prstGeom>
        </p:spPr>
      </p:pic>
      <p:pic>
        <p:nvPicPr>
          <p:cNvPr id="6" name="image 3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81193" y="3791283"/>
            <a:ext cx="230505" cy="230505"/>
          </a:xfrm>
          <a:prstGeom prst="rect">
            <a:avLst/>
          </a:prstGeom>
        </p:spPr>
      </p:pic>
      <p:sp>
        <p:nvSpPr>
          <p:cNvPr id="7" name="Object 307"/>
          <p:cNvSpPr txBox="1"/>
          <p:nvPr/>
        </p:nvSpPr>
        <p:spPr>
          <a:xfrm>
            <a:off x="3998595" y="1472279"/>
            <a:ext cx="3385566" cy="1015651"/>
          </a:xfrm>
          <a:prstGeom prst="rect">
            <a:avLst/>
          </a:prstGeom>
          <a:blipFill rotWithShape="1">
            <a:blip r:embed="rId5"/>
            <a:srcRect/>
            <a:stretch>
              <a:fillRect/>
            </a:stretch>
          </a:blipFill>
        </p:spPr>
        <p:txBody>
          <a:bodyPr vert="horz" wrap="square" lIns="0" tIns="0" rIns="0" bIns="0" anchor="ctr" anchorCtr="0"/>
          <a:lstStyle/>
          <a:p>
            <a:pPr algn="l">
              <a:lnSpc>
                <a:spcPct val="100000"/>
              </a:lnSpc>
            </a:pPr>
            <a:r>
              <a:rPr lang="zh-CN" altLang="en-US" sz="6600">
                <a:solidFill>
                  <a:srgbClr val="2254F4"/>
                </a:solidFill>
                <a:latin typeface="DengXian"/>
                <a:ea typeface="DengXian"/>
              </a:rPr>
              <a:t>团队介绍</a:t>
            </a:r>
            <a:endParaRPr lang="zh-CN" altLang="en-US" sz="6600">
              <a:latin typeface="DengXian"/>
              <a:ea typeface="DengXian"/>
            </a:endParaRPr>
          </a:p>
        </p:txBody>
      </p:sp>
      <p:pic>
        <p:nvPicPr>
          <p:cNvPr id="9" name="image 3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99689" y="1245536"/>
            <a:ext cx="1122712" cy="1655159"/>
          </a:xfrm>
          <a:prstGeom prst="rect">
            <a:avLst/>
          </a:prstGeom>
        </p:spPr>
      </p:pic>
      <p:pic>
        <p:nvPicPr>
          <p:cNvPr id="10" name="image 30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55219" y="1245536"/>
            <a:ext cx="1122712" cy="1655159"/>
          </a:xfrm>
          <a:prstGeom prst="rect">
            <a:avLst/>
          </a:prstGeom>
        </p:spPr>
      </p:pic>
      <p:pic>
        <p:nvPicPr>
          <p:cNvPr id="11" name="image 3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10750" y="1245536"/>
            <a:ext cx="1122712" cy="1655159"/>
          </a:xfrm>
          <a:prstGeom prst="rect">
            <a:avLst/>
          </a:prstGeom>
        </p:spPr>
      </p:pic>
      <p:sp>
        <p:nvSpPr>
          <p:cNvPr id="13" name="Object 3013"/>
          <p:cNvSpPr txBox="1"/>
          <p:nvPr/>
        </p:nvSpPr>
        <p:spPr>
          <a:xfrm>
            <a:off x="2967263" y="925592"/>
            <a:ext cx="1490663" cy="2247900"/>
          </a:xfrm>
          <a:prstGeom prst="rect">
            <a:avLst/>
          </a:prstGeom>
        </p:spPr>
        <p:txBody>
          <a:bodyPr vert="horz" wrap="square" lIns="0" tIns="0" rIns="0" bIns="0" anchor="ctr" anchorCtr="0"/>
          <a:lstStyle/>
          <a:p>
            <a:pPr algn="l">
              <a:lnSpc>
                <a:spcPct val="100000"/>
              </a:lnSpc>
            </a:pPr>
            <a:r>
              <a:rPr lang="en-US" altLang="zh-CN" sz="15000" b="1">
                <a:solidFill>
                  <a:srgbClr val="2254F4"/>
                </a:solidFill>
                <a:latin typeface="DengXian"/>
                <a:ea typeface="DengXian"/>
              </a:rPr>
              <a:t>1</a:t>
            </a:r>
            <a:endParaRPr lang="zh-CN" altLang="en-US" sz="15000">
              <a:latin typeface="DengXian"/>
              <a:ea typeface="DengXi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alphaModFix amt="23000"/>
          </a:blip>
          <a:stretch>
            <a:fillRect/>
          </a:stretch>
        </p:blipFill>
        <p:spPr>
          <a:xfrm>
            <a:off x="0" y="2664081"/>
            <a:ext cx="9144000" cy="2479419"/>
          </a:xfrm>
          <a:prstGeom prst="rect">
            <a:avLst/>
          </a:prstGeom>
        </p:spPr>
      </p:pic>
      <p:sp>
        <p:nvSpPr>
          <p:cNvPr id="5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415" b="0" i="0" u="none" strike="noStrike" kern="0" spc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90204"/>
              <a:ea typeface="阿里巴巴普惠体 2.0 55 Regular"/>
            </a:endParaRPr>
          </a:p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lang="en-US" altLang="en-US" sz="70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阿里巴巴普惠体 2.0 55 Regular"/>
              </a:rPr>
              <a:t>BBAAD9C20180234D78E509342D30BE3092B9B20119416B80AED98330B1ED2B8BAB4BB638F16BFB0C22B92F089846D9ECD7F9218AC1D0EBD11B5EC276313E3FD324F9DF3D3E2DE957A4F62ED768F24C557662EDA3715937D0D8FBE19A60CD5C08D9E6209A0EB</a:t>
            </a:r>
            <a:endParaRPr lang="en-US" altLang="en-US" sz="705" b="0" i="0" u="none" strike="noStrike" kern="0" spc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90204"/>
              <a:ea typeface="阿里巴巴普惠体 2.0 55 Regular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Roboto Bold"/>
                <a:ea typeface="思源黑体 CN Bold"/>
              </a:defRPr>
            </a:lvl1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团队介绍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16" name="Object 101"/>
          <p:cNvSpPr txBox="1"/>
          <p:nvPr/>
        </p:nvSpPr>
        <p:spPr>
          <a:xfrm>
            <a:off x="904099" y="998573"/>
            <a:ext cx="3175000" cy="43815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>
              <a:lnSpc>
                <a:spcPct val="115000"/>
              </a:lnSpc>
            </a:pPr>
            <a:r>
              <a:rPr lang="zh-CN" altLang="zh-CN" sz="2485" spc="38">
                <a:solidFill>
                  <a:srgbClr val="444444"/>
                </a:solidFill>
                <a:latin typeface="DengXian"/>
                <a:ea typeface="DengXian"/>
              </a:rPr>
              <a:t>队名：</a:t>
            </a:r>
            <a:r>
              <a:rPr lang="en-US" altLang="en-US" sz="2485" spc="38">
                <a:solidFill>
                  <a:srgbClr val="444444"/>
                </a:solidFill>
                <a:latin typeface="DengXian"/>
                <a:ea typeface="DengXian"/>
              </a:rPr>
              <a:t>Matrix</a:t>
            </a:r>
            <a:r>
              <a:rPr lang="zh-CN" altLang="zh-CN" sz="2485" spc="38">
                <a:solidFill>
                  <a:srgbClr val="444444"/>
                </a:solidFill>
                <a:latin typeface="DengXian"/>
                <a:ea typeface="DengXian"/>
              </a:rPr>
              <a:t>工作室</a:t>
            </a:r>
            <a:endParaRPr lang="zh-CN" altLang="zh-CN" sz="2485" spc="38">
              <a:solidFill>
                <a:srgbClr val="444444"/>
              </a:solidFill>
              <a:latin typeface="DengXian"/>
              <a:ea typeface="DengXian"/>
            </a:endParaRPr>
          </a:p>
        </p:txBody>
      </p:sp>
      <p:pic>
        <p:nvPicPr>
          <p:cNvPr id="18" name="image 1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3113" y="2605087"/>
            <a:ext cx="1647825" cy="23813"/>
          </a:xfrm>
          <a:prstGeom prst="rect">
            <a:avLst/>
          </a:prstGeom>
        </p:spPr>
      </p:pic>
      <p:sp>
        <p:nvSpPr>
          <p:cNvPr id="19" name="Object 104"/>
          <p:cNvSpPr txBox="1"/>
          <p:nvPr/>
        </p:nvSpPr>
        <p:spPr>
          <a:xfrm>
            <a:off x="2057486" y="2264945"/>
            <a:ext cx="1149350" cy="13335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>
              <a:lnSpc>
                <a:spcPct val="69000"/>
              </a:lnSpc>
            </a:pPr>
            <a:r>
              <a:rPr lang="zh-CN" altLang="zh-CN" sz="1255">
                <a:solidFill>
                  <a:srgbClr val="333333"/>
                </a:solidFill>
                <a:latin typeface="DengXian"/>
                <a:ea typeface="DengXian"/>
              </a:rPr>
              <a:t>刘兆峰</a:t>
            </a:r>
            <a:endParaRPr lang="zh-CN" altLang="zh-CN" sz="1255">
              <a:solidFill>
                <a:srgbClr val="333333"/>
              </a:solidFill>
              <a:latin typeface="DengXian"/>
              <a:ea typeface="DengXian"/>
            </a:endParaRPr>
          </a:p>
        </p:txBody>
      </p:sp>
      <p:sp>
        <p:nvSpPr>
          <p:cNvPr id="20" name="Object 105"/>
          <p:cNvSpPr txBox="1"/>
          <p:nvPr/>
        </p:nvSpPr>
        <p:spPr>
          <a:xfrm>
            <a:off x="2063654" y="2439152"/>
            <a:ext cx="1587500" cy="15875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>
              <a:lnSpc>
                <a:spcPct val="110000"/>
              </a:lnSpc>
            </a:pPr>
            <a:r>
              <a:rPr lang="zh-CN" altLang="zh-CN" sz="910">
                <a:solidFill>
                  <a:srgbClr val="777777"/>
                </a:solidFill>
                <a:latin typeface="DengXian"/>
                <a:ea typeface="DengXian"/>
              </a:rPr>
              <a:t>天津科技大学</a:t>
            </a:r>
            <a:endParaRPr lang="zh-CN" altLang="zh-CN" sz="910">
              <a:solidFill>
                <a:srgbClr val="777777"/>
              </a:solidFill>
              <a:latin typeface="DengXian"/>
              <a:ea typeface="DengXian"/>
            </a:endParaRPr>
          </a:p>
        </p:txBody>
      </p:sp>
      <p:sp>
        <p:nvSpPr>
          <p:cNvPr id="22" name="Object 106"/>
          <p:cNvSpPr txBox="1"/>
          <p:nvPr/>
        </p:nvSpPr>
        <p:spPr>
          <a:xfrm>
            <a:off x="2064508" y="2698190"/>
            <a:ext cx="2057400" cy="83820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/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2023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级天津科技大学人工智能学院硕士研究生，</a:t>
            </a:r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CSDN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博客专家，多项科技竞赛奖项得主，发表</a:t>
            </a:r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 1 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篇</a:t>
            </a:r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 CCF-C 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和两篇中文核心论文、参与多次国际会议，拥有</a:t>
            </a:r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1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项专利和</a:t>
            </a:r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3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项软著，曾就职于京东和中国电信，目前在百度实习。</a:t>
            </a:r>
            <a:endParaRPr lang="zh-CN" altLang="zh-CN" sz="910" b="0" i="0" strike="noStrike" spc="0">
              <a:ln>
                <a:noFill/>
              </a:ln>
              <a:solidFill>
                <a:srgbClr val="777777"/>
              </a:solidFill>
              <a:effectLst/>
              <a:latin typeface="DengXian"/>
              <a:ea typeface="DengXian"/>
            </a:endParaRPr>
          </a:p>
        </p:txBody>
      </p:sp>
      <p:pic>
        <p:nvPicPr>
          <p:cNvPr id="24" name="image 1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00750" y="1204912"/>
            <a:ext cx="1647825" cy="23813"/>
          </a:xfrm>
          <a:prstGeom prst="rect">
            <a:avLst/>
          </a:prstGeom>
        </p:spPr>
      </p:pic>
      <p:sp>
        <p:nvSpPr>
          <p:cNvPr id="25" name="Object 109"/>
          <p:cNvSpPr txBox="1"/>
          <p:nvPr/>
        </p:nvSpPr>
        <p:spPr>
          <a:xfrm>
            <a:off x="6005598" y="874295"/>
            <a:ext cx="1130300" cy="13335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>
              <a:lnSpc>
                <a:spcPct val="69000"/>
              </a:lnSpc>
            </a:pPr>
            <a:r>
              <a:rPr lang="zh-CN" altLang="zh-CN" sz="1255">
                <a:solidFill>
                  <a:srgbClr val="333333"/>
                </a:solidFill>
                <a:latin typeface="DengXian"/>
                <a:ea typeface="DengXian"/>
              </a:rPr>
              <a:t>才佳</a:t>
            </a:r>
            <a:endParaRPr lang="zh-CN" altLang="zh-CN" sz="1255">
              <a:solidFill>
                <a:srgbClr val="333333"/>
              </a:solidFill>
              <a:latin typeface="DengXian"/>
              <a:ea typeface="DengXian"/>
            </a:endParaRPr>
          </a:p>
        </p:txBody>
      </p:sp>
      <p:sp>
        <p:nvSpPr>
          <p:cNvPr id="26" name="Object 1010"/>
          <p:cNvSpPr txBox="1"/>
          <p:nvPr/>
        </p:nvSpPr>
        <p:spPr>
          <a:xfrm>
            <a:off x="6016244" y="1038455"/>
            <a:ext cx="1416050" cy="15875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>
              <a:lnSpc>
                <a:spcPct val="110000"/>
              </a:lnSpc>
            </a:pPr>
            <a:r>
              <a:rPr lang="zh-CN" altLang="zh-CN" sz="945">
                <a:solidFill>
                  <a:srgbClr val="777777"/>
                </a:solidFill>
                <a:latin typeface="DengXian"/>
                <a:ea typeface="DengXian"/>
              </a:rPr>
              <a:t>天津科技大学</a:t>
            </a:r>
            <a:endParaRPr lang="zh-CN" altLang="zh-CN" sz="945">
              <a:solidFill>
                <a:srgbClr val="777777"/>
              </a:solidFill>
              <a:latin typeface="DengXian"/>
              <a:ea typeface="DengXian"/>
            </a:endParaRPr>
          </a:p>
        </p:txBody>
      </p:sp>
      <p:sp>
        <p:nvSpPr>
          <p:cNvPr id="27" name="Object 1011"/>
          <p:cNvSpPr txBox="1"/>
          <p:nvPr/>
        </p:nvSpPr>
        <p:spPr>
          <a:xfrm>
            <a:off x="6017383" y="1298948"/>
            <a:ext cx="2178050" cy="55880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/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天津科技大学人工智能学院</a:t>
            </a:r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2023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级电子信息专业研究生，熟悉机器学习、深度学习、强化学习等领域，了解各种前沿大语言模型及微调方法。</a:t>
            </a:r>
            <a:endParaRPr lang="zh-CN" altLang="zh-CN" sz="910" b="0" i="0" strike="noStrike" spc="0">
              <a:ln>
                <a:noFill/>
              </a:ln>
              <a:solidFill>
                <a:srgbClr val="777777"/>
              </a:solidFill>
              <a:effectLst/>
              <a:latin typeface="DengXian"/>
              <a:ea typeface="DengXian"/>
            </a:endParaRPr>
          </a:p>
        </p:txBody>
      </p:sp>
      <p:pic>
        <p:nvPicPr>
          <p:cNvPr id="29" name="image 10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00750" y="2605087"/>
            <a:ext cx="1647825" cy="23813"/>
          </a:xfrm>
          <a:prstGeom prst="rect">
            <a:avLst/>
          </a:prstGeom>
        </p:spPr>
      </p:pic>
      <p:sp>
        <p:nvSpPr>
          <p:cNvPr id="30" name="Object 1014"/>
          <p:cNvSpPr txBox="1"/>
          <p:nvPr/>
        </p:nvSpPr>
        <p:spPr>
          <a:xfrm>
            <a:off x="6010361" y="2264945"/>
            <a:ext cx="1123950" cy="13335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>
              <a:lnSpc>
                <a:spcPct val="69000"/>
              </a:lnSpc>
            </a:pPr>
            <a:r>
              <a:rPr lang="zh-CN" altLang="zh-CN" sz="1255">
                <a:solidFill>
                  <a:srgbClr val="333333"/>
                </a:solidFill>
                <a:latin typeface="DengXian"/>
                <a:ea typeface="DengXian"/>
              </a:rPr>
              <a:t>徐佳艺</a:t>
            </a:r>
            <a:endParaRPr lang="zh-CN" altLang="zh-CN" sz="1255">
              <a:solidFill>
                <a:srgbClr val="333333"/>
              </a:solidFill>
              <a:latin typeface="DengXian"/>
              <a:ea typeface="DengXian"/>
            </a:endParaRPr>
          </a:p>
        </p:txBody>
      </p:sp>
      <p:sp>
        <p:nvSpPr>
          <p:cNvPr id="31" name="Object 1015"/>
          <p:cNvSpPr txBox="1"/>
          <p:nvPr/>
        </p:nvSpPr>
        <p:spPr>
          <a:xfrm>
            <a:off x="6016244" y="2443393"/>
            <a:ext cx="1416050" cy="15875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>
              <a:lnSpc>
                <a:spcPct val="110000"/>
              </a:lnSpc>
            </a:pPr>
            <a:r>
              <a:rPr lang="zh-CN" altLang="zh-CN" sz="945">
                <a:solidFill>
                  <a:srgbClr val="777777"/>
                </a:solidFill>
                <a:latin typeface="DengXian"/>
                <a:ea typeface="DengXian"/>
              </a:rPr>
              <a:t>天津科技大学</a:t>
            </a:r>
            <a:endParaRPr lang="zh-CN" altLang="zh-CN" sz="945">
              <a:solidFill>
                <a:srgbClr val="777777"/>
              </a:solidFill>
              <a:latin typeface="DengXian"/>
              <a:ea typeface="DengXian"/>
            </a:endParaRPr>
          </a:p>
        </p:txBody>
      </p:sp>
      <p:sp>
        <p:nvSpPr>
          <p:cNvPr id="32" name="Object 1016"/>
          <p:cNvSpPr txBox="1"/>
          <p:nvPr/>
        </p:nvSpPr>
        <p:spPr>
          <a:xfrm>
            <a:off x="6017383" y="2698052"/>
            <a:ext cx="2178050" cy="41910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/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在滴滴、小米实习后，现正在美团暑期实习，同时担任</a:t>
            </a:r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Matrix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工作室第十届负责人。</a:t>
            </a:r>
            <a:endParaRPr lang="zh-CN" altLang="zh-CN" sz="910" b="0" i="0" strike="noStrike" spc="0">
              <a:ln>
                <a:noFill/>
              </a:ln>
              <a:solidFill>
                <a:srgbClr val="777777"/>
              </a:solidFill>
              <a:effectLst/>
              <a:latin typeface="DengXian"/>
              <a:ea typeface="DengXian"/>
            </a:endParaRPr>
          </a:p>
        </p:txBody>
      </p:sp>
      <p:pic>
        <p:nvPicPr>
          <p:cNvPr id="34" name="image 10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00750" y="4024313"/>
            <a:ext cx="1647825" cy="19050"/>
          </a:xfrm>
          <a:prstGeom prst="rect">
            <a:avLst/>
          </a:prstGeom>
        </p:spPr>
      </p:pic>
      <p:sp>
        <p:nvSpPr>
          <p:cNvPr id="35" name="Object 1019"/>
          <p:cNvSpPr txBox="1"/>
          <p:nvPr/>
        </p:nvSpPr>
        <p:spPr>
          <a:xfrm>
            <a:off x="6010361" y="3684170"/>
            <a:ext cx="1117600" cy="13335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>
              <a:lnSpc>
                <a:spcPct val="69000"/>
              </a:lnSpc>
            </a:pPr>
            <a:r>
              <a:rPr lang="zh-CN" altLang="zh-CN" sz="1255">
                <a:solidFill>
                  <a:srgbClr val="333333"/>
                </a:solidFill>
                <a:latin typeface="DengXian"/>
                <a:ea typeface="DengXian"/>
              </a:rPr>
              <a:t>苏静</a:t>
            </a:r>
            <a:endParaRPr lang="zh-CN" altLang="zh-CN" sz="1255">
              <a:solidFill>
                <a:srgbClr val="333333"/>
              </a:solidFill>
              <a:latin typeface="DengXian"/>
              <a:ea typeface="DengXian"/>
            </a:endParaRPr>
          </a:p>
        </p:txBody>
      </p:sp>
      <p:sp>
        <p:nvSpPr>
          <p:cNvPr id="36" name="Object 1020"/>
          <p:cNvSpPr txBox="1"/>
          <p:nvPr/>
        </p:nvSpPr>
        <p:spPr>
          <a:xfrm>
            <a:off x="6016244" y="3857855"/>
            <a:ext cx="1416050" cy="15875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>
              <a:lnSpc>
                <a:spcPct val="110000"/>
              </a:lnSpc>
            </a:pPr>
            <a:r>
              <a:rPr lang="zh-CN" altLang="zh-CN" sz="945">
                <a:solidFill>
                  <a:srgbClr val="777777"/>
                </a:solidFill>
                <a:latin typeface="DengXian"/>
                <a:ea typeface="DengXian"/>
              </a:rPr>
              <a:t>指导教师</a:t>
            </a:r>
            <a:endParaRPr lang="zh-CN" altLang="zh-CN" sz="945">
              <a:solidFill>
                <a:srgbClr val="777777"/>
              </a:solidFill>
              <a:latin typeface="DengXian"/>
              <a:ea typeface="DengXian"/>
            </a:endParaRPr>
          </a:p>
        </p:txBody>
      </p:sp>
      <p:sp>
        <p:nvSpPr>
          <p:cNvPr id="37" name="Object 1021"/>
          <p:cNvSpPr txBox="1"/>
          <p:nvPr/>
        </p:nvSpPr>
        <p:spPr>
          <a:xfrm>
            <a:off x="6017383" y="4113586"/>
            <a:ext cx="2178050" cy="692150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/>
          <a:p>
            <a:pPr lvl="0" algn="l"/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博士、教授、博士生导师，天津科技大学教务处副处长，中国计算机学会会员，多次主持或参与国家级及地方科研项目，发表</a:t>
            </a:r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20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余篇</a:t>
            </a:r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EI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或</a:t>
            </a:r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SCI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检索论文，取得</a:t>
            </a:r>
            <a:r>
              <a:rPr lang="en-US" altLang="en-US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2</a:t>
            </a:r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项专利授权。</a:t>
            </a:r>
            <a:endParaRPr lang="zh-CN" altLang="zh-CN" sz="910" b="0" i="0" strike="noStrike" spc="0">
              <a:ln>
                <a:noFill/>
              </a:ln>
              <a:solidFill>
                <a:srgbClr val="777777"/>
              </a:solidFill>
              <a:effectLst/>
              <a:latin typeface="DengXian"/>
              <a:ea typeface="DengXian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585" y="1895668"/>
            <a:ext cx="1088578" cy="1536827"/>
          </a:xfrm>
          <a:prstGeom prst="ellipse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97" y="1750114"/>
            <a:ext cx="1154214" cy="1629576"/>
          </a:xfrm>
          <a:prstGeom prst="ellipse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5496" y="420946"/>
            <a:ext cx="1056666" cy="1457325"/>
          </a:xfrm>
          <a:prstGeom prst="ellipse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340" y="3563995"/>
            <a:ext cx="1062011" cy="1241741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441738" y="1269077"/>
            <a:ext cx="4051297" cy="2729326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 rot="5400000">
            <a:off x="5301518" y="551207"/>
            <a:ext cx="2717678" cy="4176713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5000"/>
                  <a:lumOff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endParaRPr lang="zh-CN" altLang="en-US">
              <a:solidFill>
                <a:schemeClr val="lt1"/>
              </a:solidFill>
              <a:latin typeface="阿里巴巴普惠体 2.0 55 Regular"/>
            </a:endParaRPr>
          </a:p>
        </p:txBody>
      </p:sp>
      <p:sp>
        <p:nvSpPr>
          <p:cNvPr id="145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Roboto Bold"/>
                <a:ea typeface="思源黑体 CN Bold"/>
              </a:defRPr>
            </a:lvl1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参赛宣言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72000" y="1255516"/>
            <a:ext cx="4097748" cy="2742887"/>
            <a:chOff x="4572000" y="1255515"/>
            <a:chExt cx="8367328" cy="2768096"/>
          </a:xfrm>
        </p:grpSpPr>
        <p:sp>
          <p:nvSpPr>
            <p:cNvPr id="44" name="矩形: 圆角 43"/>
            <p:cNvSpPr/>
            <p:nvPr/>
          </p:nvSpPr>
          <p:spPr>
            <a:xfrm>
              <a:off x="4572000" y="1255515"/>
              <a:ext cx="8367328" cy="4571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1677FF"/>
                </a:gs>
                <a:gs pos="0">
                  <a:srgbClr val="2799FE">
                    <a:lumMod val="80000"/>
                    <a:lumOff val="20000"/>
                  </a:srgbClr>
                </a:gs>
              </a:gsLst>
              <a:lin ang="10800000" scaled="1"/>
            </a:gradFill>
            <a:ln>
              <a:noFill/>
            </a:ln>
            <a:effectLst/>
          </p:spPr>
          <p:txBody>
            <a:bodyPr wrap="square" anchor="ctr"/>
            <a:lstStyle/>
            <a:p>
              <a:pPr marL="0" lvl="0" indent="0" algn="ctr" defTabSz="30988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100" i="0" u="none" strike="noStrike" kern="0" spc="100">
                <a:ln>
                  <a:noFill/>
                </a:ln>
                <a:solidFill>
                  <a:schemeClr val="bg1"/>
                </a:solidFill>
                <a:effectLst/>
                <a:latin typeface="阿里巴巴普惠体 2.0 65 Medium"/>
                <a:ea typeface="阿里巴巴普惠体 2.0 65 Medium"/>
              </a:endParaRPr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4572000" y="3977892"/>
              <a:ext cx="8367328" cy="4571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1677FF"/>
                </a:gs>
                <a:gs pos="0">
                  <a:srgbClr val="2799FE">
                    <a:lumMod val="80000"/>
                    <a:lumOff val="20000"/>
                  </a:srgbClr>
                </a:gs>
              </a:gsLst>
              <a:lin ang="10800000" scaled="1"/>
            </a:gradFill>
            <a:ln>
              <a:noFill/>
            </a:ln>
            <a:effectLst/>
          </p:spPr>
          <p:txBody>
            <a:bodyPr wrap="square" anchor="ctr"/>
            <a:lstStyle/>
            <a:p>
              <a:pPr marL="0" lvl="0" indent="0" algn="ctr" defTabSz="30988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100" i="0" u="none" strike="noStrike" kern="0" spc="100">
                <a:ln>
                  <a:noFill/>
                </a:ln>
                <a:solidFill>
                  <a:schemeClr val="bg1"/>
                </a:solidFill>
                <a:effectLst/>
                <a:latin typeface="阿里巴巴普惠体 2.0 65 Medium"/>
                <a:ea typeface="阿里巴巴普惠体 2.0 65 Medium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930" y="3421999"/>
            <a:ext cx="1457070" cy="707197"/>
          </a:xfrm>
          <a:prstGeom prst="rect">
            <a:avLst/>
          </a:prstGeom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764" y="2407225"/>
            <a:ext cx="2914512" cy="717974"/>
          </a:xfrm>
          <a:prstGeom prst="rect">
            <a:avLst/>
          </a:prstGeom>
        </p:spPr>
      </p:pic>
      <p:pic>
        <p:nvPicPr>
          <p:cNvPr id="147" name="图片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116" y="2095882"/>
            <a:ext cx="994917" cy="9518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alphaModFix amt="23000"/>
          </a:blip>
          <a:stretch>
            <a:fillRect/>
          </a:stretch>
        </p:blipFill>
        <p:spPr>
          <a:xfrm>
            <a:off x="0" y="2670431"/>
            <a:ext cx="9144000" cy="2479419"/>
          </a:xfrm>
          <a:prstGeom prst="rect">
            <a:avLst/>
          </a:prstGeom>
        </p:spPr>
      </p:pic>
      <p:sp>
        <p:nvSpPr>
          <p:cNvPr id="5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415" b="0" i="0" u="none" strike="noStrike" kern="0" spc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90204"/>
              <a:ea typeface="阿里巴巴普惠体 2.0 55 Regular"/>
            </a:endParaRPr>
          </a:p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lang="en-US" altLang="en-US" sz="70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阿里巴巴普惠体 2.0 55 Regular"/>
              </a:rPr>
              <a:t>BBAAD9C20180234D78E509342D30BE3092B9B20119416B80AED98330B1ED2B8BAB4BB638F16BFB0C22B92F089846D9ECD7F9218AC1D0EBD11B5EC276313E3FD324F9DF3D3E2DE957A4F62ED768F24C557662EDA3715937D0D8FBE19A60CD5C08D9E6209A0EB</a:t>
            </a:r>
            <a:endParaRPr lang="en-US" altLang="en-US" sz="705" b="0" i="0" u="none" strike="noStrike" kern="0" spc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90204"/>
              <a:ea typeface="阿里巴巴普惠体 2.0 55 Regular"/>
            </a:endParaRPr>
          </a:p>
        </p:txBody>
      </p:sp>
      <p:pic>
        <p:nvPicPr>
          <p:cNvPr id="2" name="image 3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56854" y="3274695"/>
            <a:ext cx="4630293" cy="553974"/>
          </a:xfrm>
          <a:prstGeom prst="rect">
            <a:avLst/>
          </a:prstGeom>
        </p:spPr>
      </p:pic>
      <p:sp>
        <p:nvSpPr>
          <p:cNvPr id="3" name="Object 304"/>
          <p:cNvSpPr txBox="1"/>
          <p:nvPr/>
        </p:nvSpPr>
        <p:spPr>
          <a:xfrm>
            <a:off x="2092023" y="3625548"/>
            <a:ext cx="5020209" cy="561975"/>
          </a:xfrm>
          <a:prstGeom prst="rect">
            <a:avLst/>
          </a:prstGeom>
        </p:spPr>
        <p:txBody>
          <a:bodyPr vert="horz" wrap="square" lIns="0" tIns="0" rIns="0" bIns="0" anchor="ctr" anchorCtr="0"/>
          <a:lstStyle/>
          <a:p>
            <a:pPr lvl="0"/>
            <a:r>
              <a:rPr lang="zh-CN" altLang="zh-CN" sz="910" b="0" i="0" strike="noStrike" spc="0">
                <a:ln>
                  <a:noFill/>
                </a:ln>
                <a:solidFill>
                  <a:srgbClr val="777777"/>
                </a:solidFill>
                <a:effectLst/>
                <a:latin typeface="DengXian"/>
                <a:ea typeface="DengXian"/>
              </a:rPr>
              <a:t>通过大语言模型（LLM）和检索增强生成（RAG）技术，提升金融分析与投资决策的效率和准确性</a:t>
            </a:r>
            <a:endParaRPr lang="zh-CN" altLang="zh-CN" sz="910" b="0" i="0" strike="noStrike" spc="0">
              <a:ln>
                <a:noFill/>
              </a:ln>
              <a:solidFill>
                <a:srgbClr val="777777"/>
              </a:solidFill>
              <a:effectLst/>
              <a:latin typeface="DengXian"/>
              <a:ea typeface="DengXian"/>
            </a:endParaRPr>
          </a:p>
        </p:txBody>
      </p:sp>
      <p:pic>
        <p:nvPicPr>
          <p:cNvPr id="4" name="image 3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26349" y="3791283"/>
            <a:ext cx="230505" cy="230505"/>
          </a:xfrm>
          <a:prstGeom prst="rect">
            <a:avLst/>
          </a:prstGeom>
        </p:spPr>
      </p:pic>
      <p:pic>
        <p:nvPicPr>
          <p:cNvPr id="6" name="image 3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96980" y="3791283"/>
            <a:ext cx="230505" cy="230505"/>
          </a:xfrm>
          <a:prstGeom prst="rect">
            <a:avLst/>
          </a:prstGeom>
        </p:spPr>
      </p:pic>
      <p:sp>
        <p:nvSpPr>
          <p:cNvPr id="7" name="Object 307"/>
          <p:cNvSpPr txBox="1"/>
          <p:nvPr/>
        </p:nvSpPr>
        <p:spPr>
          <a:xfrm>
            <a:off x="3998595" y="1472279"/>
            <a:ext cx="3385566" cy="1015651"/>
          </a:xfrm>
          <a:prstGeom prst="rect">
            <a:avLst/>
          </a:prstGeom>
          <a:blipFill rotWithShape="1">
            <a:blip r:embed="rId5"/>
            <a:srcRect/>
            <a:stretch>
              <a:fillRect/>
            </a:stretch>
          </a:blipFill>
        </p:spPr>
        <p:txBody>
          <a:bodyPr vert="horz" wrap="square" lIns="0" tIns="0" rIns="0" bIns="0" anchor="ctr" anchorCtr="0"/>
          <a:lstStyle/>
          <a:p>
            <a:pPr algn="l">
              <a:lnSpc>
                <a:spcPct val="100000"/>
              </a:lnSpc>
            </a:pPr>
            <a:r>
              <a:rPr lang="zh-CN" altLang="en-US" sz="6600">
                <a:solidFill>
                  <a:srgbClr val="2254F4"/>
                </a:solidFill>
                <a:latin typeface="DengXian"/>
                <a:ea typeface="DengXian"/>
              </a:rPr>
              <a:t>方案综诉</a:t>
            </a:r>
            <a:endParaRPr lang="zh-CN" altLang="en-US" sz="6600">
              <a:latin typeface="DengXian"/>
              <a:ea typeface="DengXian"/>
            </a:endParaRPr>
          </a:p>
        </p:txBody>
      </p:sp>
      <p:pic>
        <p:nvPicPr>
          <p:cNvPr id="9" name="image 3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99689" y="1245536"/>
            <a:ext cx="1122712" cy="1655159"/>
          </a:xfrm>
          <a:prstGeom prst="rect">
            <a:avLst/>
          </a:prstGeom>
        </p:spPr>
      </p:pic>
      <p:pic>
        <p:nvPicPr>
          <p:cNvPr id="10" name="image 30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55219" y="1245536"/>
            <a:ext cx="1122712" cy="1655159"/>
          </a:xfrm>
          <a:prstGeom prst="rect">
            <a:avLst/>
          </a:prstGeom>
        </p:spPr>
      </p:pic>
      <p:pic>
        <p:nvPicPr>
          <p:cNvPr id="11" name="image 30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810750" y="1245536"/>
            <a:ext cx="1122712" cy="1655159"/>
          </a:xfrm>
          <a:prstGeom prst="rect">
            <a:avLst/>
          </a:prstGeom>
        </p:spPr>
      </p:pic>
      <p:sp>
        <p:nvSpPr>
          <p:cNvPr id="13" name="Object 3013"/>
          <p:cNvSpPr txBox="1"/>
          <p:nvPr/>
        </p:nvSpPr>
        <p:spPr>
          <a:xfrm>
            <a:off x="2967263" y="925592"/>
            <a:ext cx="1490663" cy="2247900"/>
          </a:xfrm>
          <a:prstGeom prst="rect">
            <a:avLst/>
          </a:prstGeom>
        </p:spPr>
        <p:txBody>
          <a:bodyPr vert="horz" wrap="square" lIns="0" tIns="0" rIns="0" bIns="0" anchor="ctr" anchorCtr="0"/>
          <a:lstStyle/>
          <a:p>
            <a:pPr algn="l">
              <a:lnSpc>
                <a:spcPct val="100000"/>
              </a:lnSpc>
            </a:pPr>
            <a:r>
              <a:rPr lang="en-US" altLang="zh-CN" sz="15000" b="1">
                <a:solidFill>
                  <a:srgbClr val="2254F4"/>
                </a:solidFill>
                <a:latin typeface="DengXian"/>
                <a:ea typeface="DengXian"/>
              </a:rPr>
              <a:t>2</a:t>
            </a:r>
            <a:endParaRPr lang="zh-CN" altLang="en-US" sz="15000">
              <a:latin typeface="DengXian"/>
              <a:ea typeface="DengXi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388336" y="4534250"/>
            <a:ext cx="8367328" cy="3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1677FF"/>
              </a:gs>
              <a:gs pos="0">
                <a:srgbClr val="2799FE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  <a:effectLst/>
        </p:spPr>
        <p:txBody>
          <a:bodyPr wrap="square"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100" i="0" u="none" strike="noStrike" kern="0" spc="100">
              <a:ln>
                <a:noFill/>
              </a:ln>
              <a:solidFill>
                <a:schemeClr val="bg1"/>
              </a:solidFill>
              <a:effectLst/>
              <a:latin typeface="阿里巴巴普惠体 2.0 65 Medium"/>
              <a:ea typeface="阿里巴巴普惠体 2.0 65 Medium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任务介绍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pic>
        <p:nvPicPr>
          <p:cNvPr id="19" name="image 14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283" y="980441"/>
            <a:ext cx="896114" cy="1117323"/>
          </a:xfrm>
          <a:prstGeom prst="rect">
            <a:avLst/>
          </a:prstGeom>
        </p:spPr>
      </p:pic>
      <p:pic>
        <p:nvPicPr>
          <p:cNvPr id="20" name="image 14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5146" y="1001370"/>
            <a:ext cx="850092" cy="103772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4340" y="1045776"/>
            <a:ext cx="1778000" cy="1003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2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宏观经济</a:t>
            </a:r>
            <a:endParaRPr lang="zh-CN" altLang="zh-CN" sz="12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  <a:p>
            <a:pPr lvl="0"/>
            <a:r>
              <a:rPr lang="zh-CN" altLang="zh-CN" sz="12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行业分析</a:t>
            </a:r>
            <a:endParaRPr lang="zh-CN" altLang="zh-CN" sz="12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  <a:p>
            <a:pPr lvl="0"/>
            <a:r>
              <a:rPr lang="zh-CN" altLang="zh-CN" sz="12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公司研究</a:t>
            </a:r>
            <a:endParaRPr lang="zh-CN" altLang="zh-CN" sz="12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  <a:p>
            <a:pPr lvl="0"/>
            <a:r>
              <a:rPr lang="zh-CN" altLang="zh-CN" sz="12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策略报告</a:t>
            </a:r>
            <a:endParaRPr lang="zh-CN" altLang="zh-CN" sz="12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  <a:p>
            <a:pPr lvl="0"/>
            <a:r>
              <a:rPr lang="zh-CN" altLang="zh-CN" sz="12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……</a:t>
            </a:r>
            <a:endParaRPr lang="zh-CN" altLang="zh-CN" sz="12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83809" y="1093445"/>
            <a:ext cx="1778000" cy="825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2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专业知识</a:t>
            </a:r>
            <a:endParaRPr lang="zh-CN" altLang="zh-CN" sz="12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  <a:p>
            <a:pPr lvl="0"/>
            <a:r>
              <a:rPr lang="zh-CN" altLang="zh-CN" sz="12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数据分析</a:t>
            </a:r>
            <a:endParaRPr lang="zh-CN" altLang="zh-CN" sz="12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  <a:p>
            <a:pPr lvl="0"/>
            <a:r>
              <a:rPr lang="zh-CN" altLang="zh-CN" sz="12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趋势分析</a:t>
            </a:r>
            <a:endParaRPr lang="zh-CN" altLang="zh-CN" sz="12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  <a:p>
            <a:pPr lvl="0"/>
            <a:r>
              <a:rPr lang="zh-CN" altLang="zh-CN" sz="12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……</a:t>
            </a:r>
            <a:endParaRPr lang="zh-CN" altLang="zh-CN" sz="12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7490" y="728320"/>
            <a:ext cx="2171700" cy="273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200"/>
              <a:t>金融研报类型多样</a:t>
            </a:r>
            <a:endParaRPr lang="zh-CN" altLang="zh-CN" sz="1200"/>
          </a:p>
        </p:txBody>
      </p:sp>
      <p:sp>
        <p:nvSpPr>
          <p:cNvPr id="24" name="文本框 23"/>
          <p:cNvSpPr txBox="1"/>
          <p:nvPr/>
        </p:nvSpPr>
        <p:spPr>
          <a:xfrm>
            <a:off x="1576267" y="728320"/>
            <a:ext cx="1847850" cy="273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200"/>
              <a:t>金融业务场景需求</a:t>
            </a:r>
            <a:endParaRPr lang="zh-CN" altLang="zh-CN" sz="120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871762" y="1496670"/>
            <a:ext cx="71345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pic>
        <p:nvPicPr>
          <p:cNvPr id="26" name="image 14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924" y="980441"/>
            <a:ext cx="970476" cy="1009126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447736" y="1033120"/>
            <a:ext cx="1212850" cy="927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1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数据时效性</a:t>
            </a:r>
            <a:endParaRPr lang="zh-CN" altLang="zh-CN" sz="11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  <a:p>
            <a:pPr lvl="0"/>
            <a:r>
              <a:rPr lang="zh-CN" altLang="zh-CN" sz="11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长文本总结</a:t>
            </a:r>
            <a:endParaRPr lang="zh-CN" altLang="zh-CN" sz="11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  <a:p>
            <a:pPr lvl="0"/>
            <a:r>
              <a:rPr lang="zh-CN" altLang="zh-CN" sz="11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长文本生成</a:t>
            </a:r>
            <a:endParaRPr lang="zh-CN" altLang="zh-CN" sz="11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  <a:p>
            <a:pPr lvl="0"/>
            <a:r>
              <a:rPr lang="zh-CN" altLang="zh-CN" sz="11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图表生成</a:t>
            </a:r>
            <a:endParaRPr lang="zh-CN" altLang="zh-CN" sz="11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  <a:p>
            <a:pPr lvl="0"/>
            <a:r>
              <a:rPr lang="zh-CN" altLang="zh-CN" sz="1100">
                <a:solidFill>
                  <a:srgbClr val="181818"/>
                </a:solidFill>
                <a:highlight>
                  <a:srgbClr val="FFFFFF"/>
                </a:highlight>
                <a:latin typeface="pingfang SC" panose="020B0400000000000000" charset="-122"/>
                <a:ea typeface="pingfang SC" panose="020B0400000000000000" charset="-122"/>
              </a:rPr>
              <a:t>图表理解</a:t>
            </a:r>
            <a:endParaRPr lang="zh-CN" altLang="zh-CN" sz="1100">
              <a:solidFill>
                <a:srgbClr val="181818"/>
              </a:solidFill>
              <a:highlight>
                <a:srgbClr val="FFFFFF"/>
              </a:highlight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89028" y="575920"/>
            <a:ext cx="1778000" cy="4572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200"/>
              <a:t>大模型</a:t>
            </a:r>
            <a:r>
              <a:rPr lang="en-US" altLang="en-US" sz="1200"/>
              <a:t>+</a:t>
            </a:r>
            <a:r>
              <a:rPr lang="zh-CN" altLang="zh-CN" sz="1200"/>
              <a:t>金融</a:t>
            </a:r>
            <a:endParaRPr lang="zh-CN" altLang="zh-CN" sz="1200"/>
          </a:p>
          <a:p>
            <a:pPr lvl="0"/>
            <a:r>
              <a:rPr lang="zh-CN" altLang="zh-CN" sz="1200"/>
              <a:t>诸多问题</a:t>
            </a:r>
            <a:endParaRPr lang="zh-CN" altLang="zh-CN" sz="120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442" y="546230"/>
            <a:ext cx="2025432" cy="1668224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471496" y="984624"/>
            <a:ext cx="946150" cy="5016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900">
                <a:solidFill>
                  <a:srgbClr val="0188FB"/>
                </a:solidFill>
              </a:rPr>
              <a:t>通过大模型建立金融研报生成</a:t>
            </a:r>
            <a:r>
              <a:rPr lang="en-US" altLang="en-US" sz="900">
                <a:solidFill>
                  <a:srgbClr val="0188FB"/>
                </a:solidFill>
              </a:rPr>
              <a:t>Agent</a:t>
            </a:r>
            <a:endParaRPr lang="en-US" altLang="en-US" sz="900">
              <a:solidFill>
                <a:srgbClr val="0188FB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4572000" y="1485004"/>
            <a:ext cx="68650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pic>
        <p:nvPicPr>
          <p:cNvPr id="32" name="image 14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8640" y="1011353"/>
            <a:ext cx="1452032" cy="103099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151772" y="1207745"/>
            <a:ext cx="1358900" cy="5969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1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更好地服务基金、资管、投行等机构和海量意向客户。</a:t>
            </a:r>
            <a:endParaRPr lang="zh-CN" altLang="zh-CN" sz="1100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9898" y="1309345"/>
            <a:ext cx="1778000" cy="393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000" b="1"/>
              <a:t>+</a:t>
            </a:r>
            <a:endParaRPr lang="en-US" altLang="en-US" sz="2000" b="1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6345184" y="1485004"/>
            <a:ext cx="71345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36" name="文本框 35"/>
          <p:cNvSpPr txBox="1"/>
          <p:nvPr/>
        </p:nvSpPr>
        <p:spPr>
          <a:xfrm>
            <a:off x="6264890" y="1045776"/>
            <a:ext cx="793750" cy="4127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50" b="0">
                <a:solidFill>
                  <a:srgbClr val="0188FB"/>
                </a:solidFill>
                <a:latin typeface="pingfang SC" panose="020B0400000000000000" charset="-122"/>
                <a:ea typeface="pingfang SC" panose="020B0400000000000000" charset="-122"/>
              </a:rPr>
              <a:t>智能生成可用研报</a:t>
            </a:r>
            <a:endParaRPr lang="zh-CN" altLang="zh-CN" sz="1050" b="0">
              <a:solidFill>
                <a:srgbClr val="0188FB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6605" y="2421441"/>
            <a:ext cx="493460" cy="543993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6027" y="2693438"/>
            <a:ext cx="446308" cy="433336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20165" y="3743181"/>
            <a:ext cx="1778000" cy="2984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企业年报</a:t>
            </a:r>
            <a:endParaRPr lang="zh-CN" altLang="zh-CN" sz="1400"/>
          </a:p>
        </p:txBody>
      </p:sp>
      <p:sp>
        <p:nvSpPr>
          <p:cNvPr id="40" name="文本框 39"/>
          <p:cNvSpPr txBox="1"/>
          <p:nvPr/>
        </p:nvSpPr>
        <p:spPr>
          <a:xfrm>
            <a:off x="1078425" y="2980724"/>
            <a:ext cx="1778000" cy="2984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股票数据</a:t>
            </a:r>
            <a:endParaRPr lang="zh-CN" altLang="zh-CN" sz="1400"/>
          </a:p>
        </p:txBody>
      </p:sp>
      <p:sp>
        <p:nvSpPr>
          <p:cNvPr id="41" name="文本框 40"/>
          <p:cNvSpPr txBox="1"/>
          <p:nvPr/>
        </p:nvSpPr>
        <p:spPr>
          <a:xfrm>
            <a:off x="1842116" y="3126774"/>
            <a:ext cx="1778000" cy="2984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新闻资讯</a:t>
            </a:r>
            <a:endParaRPr lang="zh-CN" altLang="zh-CN" sz="140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8844" y="3275999"/>
            <a:ext cx="501221" cy="52153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06324" y="3458541"/>
            <a:ext cx="506011" cy="522858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1768844" y="4041631"/>
            <a:ext cx="1778000" cy="2984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个股报告</a:t>
            </a:r>
            <a:endParaRPr lang="zh-CN" altLang="zh-CN" sz="1400"/>
          </a:p>
        </p:txBody>
      </p:sp>
      <p:cxnSp>
        <p:nvCxnSpPr>
          <p:cNvPr id="45" name="肘形连接符 44"/>
          <p:cNvCxnSpPr/>
          <p:nvPr/>
        </p:nvCxnSpPr>
        <p:spPr>
          <a:xfrm flipV="1">
            <a:off x="2997912" y="3467424"/>
            <a:ext cx="816958" cy="973536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</a:ln>
        </p:spPr>
      </p:cxnSp>
      <p:cxnSp>
        <p:nvCxnSpPr>
          <p:cNvPr id="46" name="肘形连接符 45"/>
          <p:cNvCxnSpPr/>
          <p:nvPr/>
        </p:nvCxnSpPr>
        <p:spPr>
          <a:xfrm>
            <a:off x="3068986" y="2459140"/>
            <a:ext cx="666488" cy="999401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</a:ln>
        </p:spPr>
      </p:cxnSp>
      <p:sp>
        <p:nvSpPr>
          <p:cNvPr id="47" name="文本框 46"/>
          <p:cNvSpPr txBox="1"/>
          <p:nvPr/>
        </p:nvSpPr>
        <p:spPr>
          <a:xfrm>
            <a:off x="2856424" y="3126774"/>
            <a:ext cx="1778000" cy="304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400"/>
              <a:t>Agent</a:t>
            </a:r>
            <a:endParaRPr lang="en-US" altLang="en-US" sz="1400"/>
          </a:p>
        </p:txBody>
      </p:sp>
      <p:cxnSp>
        <p:nvCxnSpPr>
          <p:cNvPr id="48" name="肘形连接符 47"/>
          <p:cNvCxnSpPr/>
          <p:nvPr/>
        </p:nvCxnSpPr>
        <p:spPr>
          <a:xfrm flipV="1">
            <a:off x="3814871" y="2487320"/>
            <a:ext cx="480079" cy="980459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49" name="文本框 48"/>
          <p:cNvSpPr txBox="1"/>
          <p:nvPr/>
        </p:nvSpPr>
        <p:spPr>
          <a:xfrm>
            <a:off x="3920660" y="2541038"/>
            <a:ext cx="1778000" cy="304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图表信息</a:t>
            </a:r>
            <a:endParaRPr lang="zh-CN" altLang="zh-CN" sz="140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59844" y="2308077"/>
            <a:ext cx="462120" cy="42917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26789" y="2308077"/>
            <a:ext cx="541485" cy="56064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9560" y="2397556"/>
            <a:ext cx="380771" cy="370162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99864" y="2845586"/>
            <a:ext cx="456885" cy="39922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547862" y="2909706"/>
            <a:ext cx="401384" cy="366293"/>
          </a:xfrm>
          <a:prstGeom prst="rect">
            <a:avLst/>
          </a:prstGeom>
        </p:spPr>
      </p:pic>
      <p:pic>
        <p:nvPicPr>
          <p:cNvPr id="55" name="image 14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7890" y="3675033"/>
            <a:ext cx="1775144" cy="765927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458280" y="3743181"/>
            <a:ext cx="2012950" cy="6413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200"/>
              <a:t>数据库中的明细数据</a:t>
            </a:r>
            <a:endParaRPr lang="zh-CN" altLang="zh-CN" sz="1200"/>
          </a:p>
          <a:p>
            <a:pPr lvl="0"/>
            <a:r>
              <a:rPr lang="zh-CN" altLang="zh-CN" sz="1200"/>
              <a:t>新闻链接</a:t>
            </a:r>
            <a:endParaRPr lang="zh-CN" altLang="zh-CN" sz="1200"/>
          </a:p>
          <a:p>
            <a:pPr lvl="0"/>
            <a:r>
              <a:rPr lang="zh-CN" altLang="zh-CN" sz="1200"/>
              <a:t>……</a:t>
            </a:r>
            <a:endParaRPr lang="zh-CN" altLang="zh-CN" sz="1200"/>
          </a:p>
        </p:txBody>
      </p:sp>
      <p:sp>
        <p:nvSpPr>
          <p:cNvPr id="57" name="文本框 56"/>
          <p:cNvSpPr txBox="1"/>
          <p:nvPr/>
        </p:nvSpPr>
        <p:spPr>
          <a:xfrm>
            <a:off x="4110708" y="3981399"/>
            <a:ext cx="1778000" cy="304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文本分析内容</a:t>
            </a:r>
            <a:endParaRPr lang="zh-CN" altLang="zh-CN" sz="1400"/>
          </a:p>
        </p:txBody>
      </p:sp>
      <p:cxnSp>
        <p:nvCxnSpPr>
          <p:cNvPr id="58" name="肘形连接符 57"/>
          <p:cNvCxnSpPr/>
          <p:nvPr/>
        </p:nvCxnSpPr>
        <p:spPr>
          <a:xfrm>
            <a:off x="4048560" y="3467778"/>
            <a:ext cx="348634" cy="797018"/>
          </a:xfrm>
          <a:prstGeom prst="bentConnector3">
            <a:avLst>
              <a:gd name="adj1" fmla="val 2255"/>
            </a:avLst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95288" y="777574"/>
            <a:ext cx="8368808" cy="3994499"/>
          </a:xfrm>
          <a:prstGeom prst="rect">
            <a:avLst/>
          </a:prstGeom>
          <a:gradFill>
            <a:gsLst>
              <a:gs pos="1000">
                <a:schemeClr val="bg1">
                  <a:alpha val="8000"/>
                </a:schemeClr>
              </a:gs>
              <a:gs pos="7300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>
            <a:gradFill>
              <a:gsLst>
                <a:gs pos="1000">
                  <a:schemeClr val="bg1"/>
                </a:gs>
                <a:gs pos="73000">
                  <a:schemeClr val="bg1"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</a:ln>
          <a:effectLst/>
        </p:spPr>
        <p:txBody>
          <a:bodyPr wrap="square"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050" b="0" i="0" u="none" strike="noStrike" kern="0" spc="100" baseline="0">
              <a:ln>
                <a:noFill/>
              </a:ln>
              <a:solidFill>
                <a:srgbClr val="FFFFFF"/>
              </a:solidFill>
              <a:effectLst/>
              <a:latin typeface="阿里巴巴普惠体 2.0 65 Medium"/>
              <a:ea typeface="阿里巴巴普惠体 2.0 65 Medium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388336" y="4534250"/>
            <a:ext cx="8367328" cy="3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1677FF"/>
              </a:gs>
              <a:gs pos="0">
                <a:srgbClr val="2799FE">
                  <a:lumMod val="80000"/>
                  <a:lumOff val="20000"/>
                </a:srgbClr>
              </a:gs>
            </a:gsLst>
            <a:lin ang="10800000" scaled="1"/>
          </a:gradFill>
          <a:ln>
            <a:noFill/>
          </a:ln>
          <a:effectLst/>
        </p:spPr>
        <p:txBody>
          <a:bodyPr wrap="square" anchor="ctr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100" i="0" u="none" strike="noStrike" kern="0" spc="100">
              <a:ln>
                <a:noFill/>
              </a:ln>
              <a:solidFill>
                <a:schemeClr val="bg1"/>
              </a:solidFill>
              <a:effectLst/>
              <a:latin typeface="阿里巴巴普惠体 2.0 65 Medium"/>
              <a:ea typeface="阿里巴巴普惠体 2.0 65 Medium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>
                <a:solidFill>
                  <a:srgbClr val="000000"/>
                </a:solidFill>
                <a:latin typeface="DengXian"/>
                <a:ea typeface="DengXian"/>
              </a:rPr>
              <a:t>子任务：研报生成</a:t>
            </a:r>
            <a:endParaRPr lang="zh-CN" altLang="zh-CN" sz="24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2274" y="1008811"/>
            <a:ext cx="3055213" cy="5905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100" b="0">
                <a:solidFill>
                  <a:srgbClr val="000000"/>
                </a:solidFill>
                <a:latin typeface="pingfang SC" panose="020B0400000000000000" charset="-122"/>
                <a:ea typeface="pingfang SC" panose="020B0400000000000000" charset="-122"/>
              </a:rPr>
              <a:t>根据对</a:t>
            </a:r>
            <a:r>
              <a:rPr lang="zh-CN" altLang="zh-CN" sz="1100" b="1">
                <a:solidFill>
                  <a:srgbClr val="0188FB"/>
                </a:solidFill>
                <a:latin typeface="pingfang SC" panose="020B0400000000000000" charset="-122"/>
                <a:ea typeface="pingfang SC" panose="020B0400000000000000" charset="-122"/>
              </a:rPr>
              <a:t>宁德时代、天能股份、骆驼股份、亿纬锂能、安孚科技</a:t>
            </a:r>
            <a:r>
              <a:rPr lang="zh-CN" altLang="zh-CN" sz="1100" b="0">
                <a:solidFill>
                  <a:srgbClr val="000000"/>
                </a:solidFill>
                <a:latin typeface="pingfang SC" panose="020B0400000000000000" charset="-122"/>
                <a:ea typeface="pingfang SC" panose="020B0400000000000000" charset="-122"/>
              </a:rPr>
              <a:t>预测的投资评级来计算5支股票的股价差计算收益。</a:t>
            </a:r>
            <a:endParaRPr lang="zh-CN" altLang="zh-CN" sz="1100" b="0">
              <a:solidFill>
                <a:srgbClr val="000000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347" y="1644528"/>
            <a:ext cx="2468078" cy="59537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89" y="1031224"/>
            <a:ext cx="1540849" cy="95355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624789" y="1234954"/>
            <a:ext cx="1778000" cy="273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200"/>
              <a:t>输出示例</a:t>
            </a:r>
            <a:endParaRPr lang="zh-CN" altLang="zh-CN" sz="1200"/>
          </a:p>
        </p:txBody>
      </p:sp>
      <p:sp>
        <p:nvSpPr>
          <p:cNvPr id="23" name="文本框 22"/>
          <p:cNvSpPr txBox="1"/>
          <p:nvPr/>
        </p:nvSpPr>
        <p:spPr>
          <a:xfrm>
            <a:off x="6953853" y="884020"/>
            <a:ext cx="1810243" cy="11811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l"/>
            <a:r>
              <a:rPr lang="zh-CN" altLang="zh-CN" sz="8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根据图表可知，宁德时代前5天的股价呈现先下降后上升的趋势，根据宁德时代的近三年的财务报表数据[citation:&lt;1&gt;]，净资产收益率不断增加，说明公司状况良好，同时根据近日新闻[citation:&lt;2&gt;]，国内新能源汽车销量大增。但目前国外局势不太稳定[citation:&lt;3&gt;]。因此，宁德时代下一交易日的投资评级为：</a:t>
            </a:r>
            <a:r>
              <a:rPr lang="zh-CN" altLang="zh-CN" sz="800" b="1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持有</a:t>
            </a:r>
            <a:endParaRPr lang="zh-CN" altLang="zh-CN" sz="800" b="1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66320" y="2065120"/>
            <a:ext cx="3321050" cy="6413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l"/>
            <a:r>
              <a:rPr lang="zh-CN" altLang="zh-CN" sz="900" b="1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数据来源：</a:t>
            </a:r>
            <a:endParaRPr lang="zh-CN" altLang="zh-CN" sz="900" b="1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  <a:p>
            <a:pPr lvl="0" algn="l"/>
            <a:r>
              <a:rPr lang="zh-CN" altLang="zh-CN" sz="9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&lt;1&gt; 财务数据明细</a:t>
            </a:r>
            <a:endParaRPr lang="zh-CN" altLang="zh-CN" sz="900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  <a:p>
            <a:pPr lvl="0" algn="l"/>
            <a:r>
              <a:rPr lang="zh-CN" altLang="zh-CN" sz="9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&lt;2&gt; 中国新能源汽车销售量-xx新闻</a:t>
            </a:r>
            <a:endParaRPr lang="zh-CN" altLang="zh-CN" sz="900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  <a:p>
            <a:pPr lvl="0" algn="l"/>
            <a:r>
              <a:rPr lang="zh-CN" altLang="zh-CN" sz="9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&lt;3&gt; 欧洲对新能源汽车进行制裁-xx新闻</a:t>
            </a:r>
            <a:endParaRPr lang="zh-CN" altLang="zh-CN" sz="900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3806301" y="1559141"/>
            <a:ext cx="1414976" cy="832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sp>
        <p:nvSpPr>
          <p:cNvPr id="26" name="文本框 25"/>
          <p:cNvSpPr txBox="1"/>
          <p:nvPr/>
        </p:nvSpPr>
        <p:spPr>
          <a:xfrm>
            <a:off x="632961" y="2706470"/>
            <a:ext cx="3244850" cy="4127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/>
            <a:r>
              <a:rPr lang="zh-CN" altLang="zh-CN" sz="1050" b="0">
                <a:solidFill>
                  <a:srgbClr val="000000"/>
                </a:solidFill>
                <a:latin typeface="pingfang SC" panose="020B0400000000000000" charset="-122"/>
                <a:ea typeface="pingfang SC" panose="020B0400000000000000" charset="-122"/>
              </a:rPr>
              <a:t>针对</a:t>
            </a:r>
            <a:r>
              <a:rPr lang="zh-CN" altLang="zh-CN" sz="1050" b="1">
                <a:solidFill>
                  <a:srgbClr val="0188FB"/>
                </a:solidFill>
                <a:latin typeface="pingfang SC" panose="020B0400000000000000" charset="-122"/>
                <a:ea typeface="pingfang SC" panose="020B0400000000000000" charset="-122"/>
              </a:rPr>
              <a:t>新能源锂电池行业、新能源储能行业</a:t>
            </a:r>
            <a:r>
              <a:rPr lang="zh-CN" altLang="zh-CN" sz="1050" b="0">
                <a:solidFill>
                  <a:srgbClr val="000000"/>
                </a:solidFill>
                <a:latin typeface="pingfang SC" panose="020B0400000000000000" charset="-122"/>
                <a:ea typeface="pingfang SC" panose="020B0400000000000000" charset="-122"/>
              </a:rPr>
              <a:t>两个行业的各</a:t>
            </a:r>
            <a:r>
              <a:rPr lang="en-US" altLang="en-US" sz="1050" b="0">
                <a:solidFill>
                  <a:srgbClr val="000000"/>
                </a:solidFill>
                <a:latin typeface="pingfang SC" panose="020B0400000000000000" charset="-122"/>
                <a:ea typeface="pingfang SC" panose="020B0400000000000000" charset="-122"/>
              </a:rPr>
              <a:t>10</a:t>
            </a:r>
            <a:r>
              <a:rPr lang="zh-CN" altLang="zh-CN" sz="1050" b="0">
                <a:solidFill>
                  <a:srgbClr val="000000"/>
                </a:solidFill>
                <a:latin typeface="pingfang SC" panose="020B0400000000000000" charset="-122"/>
                <a:ea typeface="pingfang SC" panose="020B0400000000000000" charset="-122"/>
              </a:rPr>
              <a:t>支股票生成行业下一交易日的投资评级分析。</a:t>
            </a:r>
            <a:endParaRPr lang="zh-CN" altLang="zh-CN" sz="1050" b="0">
              <a:solidFill>
                <a:srgbClr val="000000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60" y="3300608"/>
            <a:ext cx="2941482" cy="591773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737487" y="2919668"/>
            <a:ext cx="1778000" cy="273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200"/>
              <a:t>输出示例</a:t>
            </a:r>
            <a:endParaRPr lang="zh-CN" altLang="zh-CN" sz="120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918999" y="3243855"/>
            <a:ext cx="1414976" cy="832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tailEnd type="triangle"/>
          </a:ln>
        </p:spPr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rcRect b="50929"/>
          <a:stretch>
            <a:fillRect/>
          </a:stretch>
        </p:blipFill>
        <p:spPr>
          <a:xfrm>
            <a:off x="5402789" y="2672949"/>
            <a:ext cx="1630448" cy="723993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7093568" y="2774824"/>
            <a:ext cx="1797050" cy="16002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l"/>
            <a:r>
              <a:rPr lang="zh-CN" altLang="zh-CN" sz="9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本周陶瓷涂覆隔膜单价大幅度回暖[citation:&lt;1&gt;]，电池级碳酸锂微降，方形动力电池、正极、负极、电解液、氢氧化锂单价均保持平稳势态。根据近期新闻[citation:&lt;2&gt;,&lt;3&gt;,&lt;4&gt;]，</a:t>
            </a:r>
            <a:endParaRPr lang="zh-CN" altLang="zh-CN" sz="900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  <a:p>
            <a:pPr lvl="0" algn="l"/>
            <a:r>
              <a:rPr lang="zh-CN" altLang="zh-CN" sz="9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……</a:t>
            </a:r>
            <a:endParaRPr lang="zh-CN" altLang="zh-CN" sz="900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  <a:p>
            <a:pPr lvl="0" algn="l"/>
            <a:r>
              <a:rPr lang="zh-CN" altLang="zh-CN" sz="9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投资建议：继续持有，宁德时代、亿纬锂能、贝特瑞、容百科技、德方纳米、 ... 8只股票；卖出，A公司、B公司 2只股票。</a:t>
            </a:r>
            <a:endParaRPr lang="zh-CN" altLang="zh-CN" sz="900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02789" y="3502669"/>
            <a:ext cx="1803400" cy="774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lvl="0" algn="l"/>
            <a:r>
              <a:rPr lang="zh-CN" altLang="zh-CN" sz="900" b="1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数据来源：</a:t>
            </a:r>
            <a:endParaRPr lang="zh-CN" altLang="zh-CN" sz="900" b="1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  <a:p>
            <a:pPr lvl="0" algn="l"/>
            <a:r>
              <a:rPr lang="zh-CN" altLang="zh-CN" sz="9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&lt;1&gt; 原材料价格明细</a:t>
            </a:r>
            <a:endParaRPr lang="zh-CN" altLang="zh-CN" sz="900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  <a:p>
            <a:pPr lvl="0" algn="l"/>
            <a:r>
              <a:rPr lang="zh-CN" altLang="zh-CN" sz="9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&lt;2&gt; 中国新能源汽车销售量-xx新闻</a:t>
            </a:r>
            <a:endParaRPr lang="zh-CN" altLang="zh-CN" sz="900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  <a:p>
            <a:pPr lvl="0" algn="l"/>
            <a:r>
              <a:rPr lang="zh-CN" altLang="zh-CN" sz="9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&lt;3&gt; 特斯拉降价-xx新闻</a:t>
            </a:r>
            <a:r>
              <a:rPr lang="en-US" altLang="en-US" sz="9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  </a:t>
            </a:r>
            <a:r>
              <a:rPr lang="zh-CN" altLang="zh-CN" sz="900">
                <a:solidFill>
                  <a:srgbClr val="181818"/>
                </a:solidFill>
                <a:latin typeface="pingfang SC" panose="020B0400000000000000" charset="-122"/>
                <a:ea typeface="pingfang SC" panose="020B0400000000000000" charset="-122"/>
              </a:rPr>
              <a:t>……</a:t>
            </a:r>
            <a:endParaRPr lang="zh-CN" altLang="zh-CN" sz="900">
              <a:solidFill>
                <a:srgbClr val="181818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-158740" y="696695"/>
            <a:ext cx="1778000" cy="304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●个股研报</a:t>
            </a:r>
            <a:endParaRPr lang="zh-CN" altLang="zh-CN" sz="1400"/>
          </a:p>
        </p:txBody>
      </p:sp>
      <p:sp>
        <p:nvSpPr>
          <p:cNvPr id="34" name="文本框 33"/>
          <p:cNvSpPr txBox="1"/>
          <p:nvPr/>
        </p:nvSpPr>
        <p:spPr>
          <a:xfrm>
            <a:off x="-158740" y="2368149"/>
            <a:ext cx="1778000" cy="3048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400"/>
              <a:t>●行业研报</a:t>
            </a:r>
            <a:endParaRPr lang="zh-CN" altLang="zh-CN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15000"/>
                <a:lumOff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alphaModFix amt="23000"/>
          </a:blip>
          <a:stretch>
            <a:fillRect/>
          </a:stretch>
        </p:blipFill>
        <p:spPr>
          <a:xfrm>
            <a:off x="0" y="2664081"/>
            <a:ext cx="9144000" cy="2479419"/>
          </a:xfrm>
          <a:prstGeom prst="rect">
            <a:avLst/>
          </a:prstGeom>
        </p:spPr>
      </p:pic>
      <p:sp>
        <p:nvSpPr>
          <p:cNvPr id="5" name="文本框 1" hidden="1"/>
          <p:cNvSpPr txBox="1"/>
          <p:nvPr/>
        </p:nvSpPr>
        <p:spPr>
          <a:xfrm>
            <a:off x="-1125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>
            <a:lvl1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415" b="0" i="0" u="none" strike="noStrike" kern="0" spc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90204"/>
              <a:ea typeface="阿里巴巴普惠体 2.0 55 Regular"/>
            </a:endParaRPr>
          </a:p>
          <a:p>
            <a:pPr marL="0" lvl="0" indent="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lang="en-US" altLang="en-US" sz="705" b="0" i="0" u="none" strike="noStrike" kern="0" spc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90204"/>
                <a:ea typeface="阿里巴巴普惠体 2.0 55 Regular"/>
              </a:rPr>
              <a:t>BBAAD9C20180234D78E509342D30BE3092B9B20119416B80AED98330B1ED2B8BAB4BB638F16BFB0C22B92F089846D9ECD7F9218AC1D0EBD11B5EC276313E3FD324F9DF3D3E2DE957A4F62ED768F24C557662EDA3715937D0D8FBE19A60CD5C08D9E6209A0EB</a:t>
            </a:r>
            <a:endParaRPr lang="en-US" altLang="en-US" sz="705" b="0" i="0" u="none" strike="noStrike" kern="0" spc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90204"/>
              <a:ea typeface="阿里巴巴普惠体 2.0 55 Regular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30260" y="208221"/>
            <a:ext cx="7391400" cy="425450"/>
          </a:xfrm>
          <a:prstGeom prst="rect">
            <a:avLst/>
          </a:prstGeom>
        </p:spPr>
        <p:txBody>
          <a:bodyPr vert="horz" lIns="34290" tIns="17145" rIns="34290" bIns="17145" anchor="ctr">
            <a:normAutofit/>
          </a:bodyPr>
          <a:lstStyle>
            <a:lvl1pPr marL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Roboto Bold"/>
                <a:ea typeface="思源黑体 CN Bold"/>
              </a:defRPr>
            </a:lvl1pPr>
            <a:lvl2pPr marL="0" lvl="1" indent="857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2pPr>
            <a:lvl3pPr marL="0" lvl="2" indent="1714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3pPr>
            <a:lvl4pPr marL="0" lvl="3" indent="2571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4pPr>
            <a:lvl5pPr marL="0" lvl="4" indent="3429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5pPr>
            <a:lvl6pPr marL="0" lvl="5" indent="42862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6pPr>
            <a:lvl7pPr marL="0" lvl="6" indent="51435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7pPr>
            <a:lvl8pPr marL="0" lvl="7" indent="600075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8pPr>
            <a:lvl9pPr marL="0" lvl="8" indent="685800" algn="ctr" defTabSz="309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75" b="0" i="0" u="none" strike="noStrike" spc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90204"/>
                <a:ea typeface="微软雅黑"/>
              </a:defRPr>
            </a:lvl9pPr>
          </a:lstStyle>
          <a:p>
            <a:pPr marL="0" lvl="0" indent="0" algn="l" defTabSz="6858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000">
                <a:solidFill>
                  <a:srgbClr val="000000"/>
                </a:solidFill>
                <a:latin typeface="DengXian"/>
                <a:ea typeface="DengXian"/>
              </a:rPr>
              <a:t>系统架构图</a:t>
            </a:r>
            <a:endParaRPr lang="zh-CN" altLang="zh-CN" sz="2000">
              <a:solidFill>
                <a:srgbClr val="000000"/>
              </a:solidFill>
              <a:latin typeface="DengXian"/>
              <a:ea typeface="DengXian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872066" y="3625994"/>
            <a:ext cx="3489951" cy="1460425"/>
          </a:xfrm>
          <a:prstGeom prst="roundRect">
            <a:avLst/>
          </a:prstGeom>
          <a:solidFill>
            <a:srgbClr val="D3EAE2"/>
          </a:solidFill>
          <a:ln w="12700">
            <a:solidFill>
              <a:srgbClr val="87C120"/>
            </a:solidFill>
            <a:prstDash val="solid"/>
            <a:miter/>
          </a:ln>
        </p:spPr>
        <p:txBody>
          <a:bodyPr anchor="ctr"/>
          <a:lstStyle/>
          <a:p>
            <a:pPr algn="ctr"/>
          </a:p>
        </p:txBody>
      </p:sp>
      <p:sp>
        <p:nvSpPr>
          <p:cNvPr id="16" name="文本框 15"/>
          <p:cNvSpPr txBox="1"/>
          <p:nvPr/>
        </p:nvSpPr>
        <p:spPr>
          <a:xfrm>
            <a:off x="4736600" y="3625994"/>
            <a:ext cx="1778000" cy="26035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pPr lvl="0"/>
            <a:r>
              <a:rPr lang="zh-CN" altLang="zh-CN" sz="1100" b="1"/>
              <a:t>金融数据运营</a:t>
            </a:r>
            <a:endParaRPr lang="zh-CN" altLang="zh-CN" sz="1100" b="1"/>
          </a:p>
        </p:txBody>
      </p:sp>
      <p:sp>
        <p:nvSpPr>
          <p:cNvPr id="17" name="矩形 16"/>
          <p:cNvSpPr/>
          <p:nvPr/>
        </p:nvSpPr>
        <p:spPr>
          <a:xfrm>
            <a:off x="4012393" y="3930977"/>
            <a:ext cx="1571625" cy="825569"/>
          </a:xfrm>
          <a:prstGeom prst="rect">
            <a:avLst/>
          </a:prstGeom>
          <a:noFill/>
          <a:ln w="12700">
            <a:solidFill>
              <a:srgbClr val="5C5C5C"/>
            </a:solidFill>
            <a:prstDash val="sysDot"/>
            <a:miter/>
          </a:ln>
        </p:spPr>
        <p:txBody>
          <a:bodyPr anchor="ctr"/>
          <a:lstStyle/>
          <a:p>
            <a:pPr algn="ctr"/>
          </a:p>
        </p:txBody>
      </p:sp>
      <p:sp>
        <p:nvSpPr>
          <p:cNvPr id="18" name="矩形 17"/>
          <p:cNvSpPr/>
          <p:nvPr/>
        </p:nvSpPr>
        <p:spPr>
          <a:xfrm>
            <a:off x="5699892" y="3936354"/>
            <a:ext cx="1571625" cy="820192"/>
          </a:xfrm>
          <a:prstGeom prst="rect">
            <a:avLst/>
          </a:prstGeom>
          <a:noFill/>
          <a:ln w="12700">
            <a:solidFill>
              <a:srgbClr val="5C5C5C"/>
            </a:solidFill>
            <a:prstDash val="sysDot"/>
            <a:miter/>
          </a:ln>
        </p:spPr>
        <p:txBody>
          <a:bodyPr anchor="ctr"/>
          <a:lstStyle/>
          <a:p>
            <a:pPr algn="ctr"/>
          </a:p>
        </p:txBody>
      </p:sp>
      <p:sp>
        <p:nvSpPr>
          <p:cNvPr id="19" name="文本框 18"/>
          <p:cNvSpPr txBox="1"/>
          <p:nvPr/>
        </p:nvSpPr>
        <p:spPr>
          <a:xfrm>
            <a:off x="3915764" y="3930977"/>
            <a:ext cx="177800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离线数据</a:t>
            </a:r>
            <a:endParaRPr lang="zh-CN" altLang="zh-CN" sz="1000"/>
          </a:p>
        </p:txBody>
      </p:sp>
      <p:sp>
        <p:nvSpPr>
          <p:cNvPr id="20" name="文本框 19"/>
          <p:cNvSpPr txBox="1"/>
          <p:nvPr/>
        </p:nvSpPr>
        <p:spPr>
          <a:xfrm>
            <a:off x="5584018" y="3936354"/>
            <a:ext cx="1778000" cy="2413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000"/>
              <a:t>在线数据</a:t>
            </a:r>
            <a:endParaRPr lang="zh-CN" altLang="zh-CN" sz="1000"/>
          </a:p>
        </p:txBody>
      </p:sp>
      <p:sp>
        <p:nvSpPr>
          <p:cNvPr id="21" name="圆角矩形 20"/>
          <p:cNvSpPr/>
          <p:nvPr/>
        </p:nvSpPr>
        <p:spPr>
          <a:xfrm>
            <a:off x="4123211" y="4204745"/>
            <a:ext cx="671819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公司年报</a:t>
            </a:r>
            <a:endParaRPr lang="zh-CN" altLang="zh-CN" sz="900"/>
          </a:p>
        </p:txBody>
      </p:sp>
      <p:sp>
        <p:nvSpPr>
          <p:cNvPr id="22" name="圆角矩形 21"/>
          <p:cNvSpPr/>
          <p:nvPr/>
        </p:nvSpPr>
        <p:spPr>
          <a:xfrm>
            <a:off x="4834718" y="4204745"/>
            <a:ext cx="690192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历史股价</a:t>
            </a:r>
            <a:endParaRPr lang="zh-CN" altLang="zh-CN" sz="900"/>
          </a:p>
        </p:txBody>
      </p:sp>
      <p:sp>
        <p:nvSpPr>
          <p:cNvPr id="23" name="圆角矩形 22"/>
          <p:cNvSpPr/>
          <p:nvPr/>
        </p:nvSpPr>
        <p:spPr>
          <a:xfrm>
            <a:off x="4123211" y="4492741"/>
            <a:ext cx="681554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历史研报</a:t>
            </a:r>
            <a:endParaRPr lang="zh-CN" altLang="zh-CN" sz="900"/>
          </a:p>
        </p:txBody>
      </p:sp>
      <p:sp>
        <p:nvSpPr>
          <p:cNvPr id="24" name="圆角矩形 23"/>
          <p:cNvSpPr/>
          <p:nvPr/>
        </p:nvSpPr>
        <p:spPr>
          <a:xfrm>
            <a:off x="4834718" y="4492741"/>
            <a:ext cx="690192" cy="212211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招股书</a:t>
            </a:r>
            <a:endParaRPr lang="zh-CN" altLang="zh-CN" sz="900"/>
          </a:p>
        </p:txBody>
      </p:sp>
      <p:sp>
        <p:nvSpPr>
          <p:cNvPr id="25" name="圆角矩形 24"/>
          <p:cNvSpPr/>
          <p:nvPr/>
        </p:nvSpPr>
        <p:spPr>
          <a:xfrm>
            <a:off x="5775670" y="4204745"/>
            <a:ext cx="650133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资讯</a:t>
            </a:r>
            <a:endParaRPr lang="zh-CN" altLang="zh-CN" sz="900"/>
          </a:p>
        </p:txBody>
      </p:sp>
      <p:sp>
        <p:nvSpPr>
          <p:cNvPr id="26" name="圆角矩形 25"/>
          <p:cNvSpPr/>
          <p:nvPr/>
        </p:nvSpPr>
        <p:spPr>
          <a:xfrm>
            <a:off x="6514600" y="4506632"/>
            <a:ext cx="668391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三方接口</a:t>
            </a:r>
            <a:endParaRPr lang="zh-CN" altLang="zh-CN" sz="900"/>
          </a:p>
        </p:txBody>
      </p:sp>
      <p:sp>
        <p:nvSpPr>
          <p:cNvPr id="27" name="圆角矩形 26"/>
          <p:cNvSpPr/>
          <p:nvPr/>
        </p:nvSpPr>
        <p:spPr>
          <a:xfrm>
            <a:off x="5775960" y="4506595"/>
            <a:ext cx="649605" cy="212090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股吧</a:t>
            </a:r>
            <a:endParaRPr lang="zh-CN" altLang="zh-CN" sz="900"/>
          </a:p>
        </p:txBody>
      </p:sp>
      <p:sp>
        <p:nvSpPr>
          <p:cNvPr id="28" name="圆角矩形 27"/>
          <p:cNvSpPr/>
          <p:nvPr/>
        </p:nvSpPr>
        <p:spPr>
          <a:xfrm>
            <a:off x="6514600" y="4204745"/>
            <a:ext cx="668391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实时股价</a:t>
            </a:r>
            <a:endParaRPr lang="zh-CN" altLang="zh-CN" sz="900"/>
          </a:p>
        </p:txBody>
      </p:sp>
      <p:sp>
        <p:nvSpPr>
          <p:cNvPr id="29" name="圆角矩形 28"/>
          <p:cNvSpPr/>
          <p:nvPr/>
        </p:nvSpPr>
        <p:spPr>
          <a:xfrm>
            <a:off x="4029270" y="4818288"/>
            <a:ext cx="948972" cy="196188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MySQL</a:t>
            </a:r>
            <a:endParaRPr lang="en-US" altLang="en-US" sz="900"/>
          </a:p>
        </p:txBody>
      </p:sp>
      <p:sp>
        <p:nvSpPr>
          <p:cNvPr id="30" name="圆角矩形 29"/>
          <p:cNvSpPr/>
          <p:nvPr/>
        </p:nvSpPr>
        <p:spPr>
          <a:xfrm>
            <a:off x="5126419" y="4818288"/>
            <a:ext cx="948972" cy="196188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Minio</a:t>
            </a:r>
            <a:endParaRPr lang="en-US" altLang="en-US" sz="900"/>
          </a:p>
        </p:txBody>
      </p:sp>
      <p:sp>
        <p:nvSpPr>
          <p:cNvPr id="31" name="圆角矩形 30"/>
          <p:cNvSpPr/>
          <p:nvPr/>
        </p:nvSpPr>
        <p:spPr>
          <a:xfrm>
            <a:off x="6234018" y="4818288"/>
            <a:ext cx="948972" cy="196188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FAISS</a:t>
            </a:r>
            <a:endParaRPr lang="en-US" altLang="en-US" sz="900"/>
          </a:p>
        </p:txBody>
      </p:sp>
      <p:sp>
        <p:nvSpPr>
          <p:cNvPr id="32" name="圆角矩形 31"/>
          <p:cNvSpPr/>
          <p:nvPr/>
        </p:nvSpPr>
        <p:spPr>
          <a:xfrm>
            <a:off x="3872066" y="1943067"/>
            <a:ext cx="3479194" cy="1611125"/>
          </a:xfrm>
          <a:prstGeom prst="roundRect">
            <a:avLst/>
          </a:prstGeom>
          <a:solidFill>
            <a:srgbClr val="FFE6CC"/>
          </a:solidFill>
          <a:ln w="12700">
            <a:solidFill>
              <a:srgbClr val="FFB84D"/>
            </a:solidFill>
            <a:prstDash val="solid"/>
            <a:miter/>
            <a:headEnd w="med" len="med"/>
            <a:tailEnd w="med" len="med"/>
          </a:ln>
        </p:spPr>
        <p:txBody>
          <a:bodyPr anchor="t"/>
          <a:lstStyle/>
          <a:p>
            <a:pPr lvl="0" algn="ctr"/>
            <a:r>
              <a:rPr lang="zh-CN" altLang="zh-CN" sz="1100" b="1"/>
              <a:t>后端服务层</a:t>
            </a:r>
            <a:endParaRPr lang="zh-CN" altLang="zh-CN" sz="1100" b="1"/>
          </a:p>
        </p:txBody>
      </p:sp>
      <p:sp>
        <p:nvSpPr>
          <p:cNvPr id="33" name="圆角矩形 32"/>
          <p:cNvSpPr/>
          <p:nvPr/>
        </p:nvSpPr>
        <p:spPr>
          <a:xfrm>
            <a:off x="3955182" y="2335109"/>
            <a:ext cx="1097149" cy="333192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Selenium</a:t>
            </a:r>
            <a:r>
              <a:rPr lang="zh-CN" altLang="zh-CN" sz="900"/>
              <a:t>爬虫</a:t>
            </a:r>
            <a:endParaRPr lang="zh-CN" altLang="zh-CN" sz="900"/>
          </a:p>
        </p:txBody>
      </p:sp>
      <p:sp>
        <p:nvSpPr>
          <p:cNvPr id="34" name="圆角矩形 33"/>
          <p:cNvSpPr/>
          <p:nvPr/>
        </p:nvSpPr>
        <p:spPr>
          <a:xfrm>
            <a:off x="3950668" y="2748629"/>
            <a:ext cx="1097149" cy="32967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AI</a:t>
            </a:r>
            <a:r>
              <a:rPr lang="zh-CN" altLang="zh-CN" sz="900"/>
              <a:t>模型管理</a:t>
            </a:r>
            <a:endParaRPr lang="zh-CN" altLang="zh-CN" sz="900"/>
          </a:p>
        </p:txBody>
      </p:sp>
      <p:sp>
        <p:nvSpPr>
          <p:cNvPr id="35" name="圆角矩形 34"/>
          <p:cNvSpPr/>
          <p:nvPr/>
        </p:nvSpPr>
        <p:spPr>
          <a:xfrm>
            <a:off x="6294674" y="2335109"/>
            <a:ext cx="976844" cy="333192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用户管理</a:t>
            </a:r>
            <a:endParaRPr lang="zh-CN" altLang="zh-CN" sz="900"/>
          </a:p>
        </p:txBody>
      </p:sp>
      <p:sp>
        <p:nvSpPr>
          <p:cNvPr id="36" name="圆角矩形 35"/>
          <p:cNvSpPr/>
          <p:nvPr/>
        </p:nvSpPr>
        <p:spPr>
          <a:xfrm>
            <a:off x="5103070" y="2283932"/>
            <a:ext cx="1108546" cy="1188436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/>
          <a:p>
            <a:pPr lvl="0" algn="ctr"/>
            <a:r>
              <a:rPr lang="zh-CN" altLang="zh-CN" sz="900"/>
              <a:t>知识库</a:t>
            </a:r>
            <a:endParaRPr lang="zh-CN" altLang="zh-CN" sz="900"/>
          </a:p>
        </p:txBody>
      </p:sp>
      <p:sp>
        <p:nvSpPr>
          <p:cNvPr id="37" name="圆角矩形 36"/>
          <p:cNvSpPr/>
          <p:nvPr/>
        </p:nvSpPr>
        <p:spPr>
          <a:xfrm>
            <a:off x="3950668" y="3157011"/>
            <a:ext cx="1097149" cy="315357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Celery</a:t>
            </a:r>
            <a:r>
              <a:rPr lang="zh-CN" altLang="zh-CN" sz="900"/>
              <a:t>任务队列</a:t>
            </a:r>
            <a:endParaRPr lang="zh-CN" altLang="zh-CN" sz="900"/>
          </a:p>
        </p:txBody>
      </p:sp>
      <p:sp>
        <p:nvSpPr>
          <p:cNvPr id="38" name="圆角矩形 37"/>
          <p:cNvSpPr/>
          <p:nvPr/>
        </p:nvSpPr>
        <p:spPr>
          <a:xfrm>
            <a:off x="5199842" y="3218813"/>
            <a:ext cx="900894" cy="199765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RAG</a:t>
            </a:r>
            <a:endParaRPr lang="en-US" altLang="en-US" sz="900"/>
          </a:p>
        </p:txBody>
      </p:sp>
      <p:sp>
        <p:nvSpPr>
          <p:cNvPr id="39" name="圆角矩形 38"/>
          <p:cNvSpPr/>
          <p:nvPr/>
        </p:nvSpPr>
        <p:spPr>
          <a:xfrm>
            <a:off x="5199842" y="2919480"/>
            <a:ext cx="900894" cy="237532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离线数据调用</a:t>
            </a:r>
            <a:endParaRPr lang="zh-CN" altLang="zh-CN" sz="900"/>
          </a:p>
        </p:txBody>
      </p:sp>
      <p:sp>
        <p:nvSpPr>
          <p:cNvPr id="40" name="圆角矩形 39"/>
          <p:cNvSpPr/>
          <p:nvPr/>
        </p:nvSpPr>
        <p:spPr>
          <a:xfrm>
            <a:off x="5199842" y="2599139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实时数据处理</a:t>
            </a:r>
            <a:endParaRPr lang="zh-CN" altLang="zh-CN" sz="900"/>
          </a:p>
        </p:txBody>
      </p:sp>
      <p:sp>
        <p:nvSpPr>
          <p:cNvPr id="41" name="圆角矩形 40"/>
          <p:cNvSpPr/>
          <p:nvPr/>
        </p:nvSpPr>
        <p:spPr>
          <a:xfrm>
            <a:off x="6294674" y="2760738"/>
            <a:ext cx="976844" cy="329675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后台管理系统</a:t>
            </a:r>
            <a:endParaRPr lang="zh-CN" altLang="zh-CN" sz="900"/>
          </a:p>
        </p:txBody>
      </p:sp>
      <p:sp>
        <p:nvSpPr>
          <p:cNvPr id="42" name="圆角矩形 41"/>
          <p:cNvSpPr/>
          <p:nvPr/>
        </p:nvSpPr>
        <p:spPr>
          <a:xfrm>
            <a:off x="6294674" y="3157011"/>
            <a:ext cx="976844" cy="315357"/>
          </a:xfrm>
          <a:prstGeom prst="roundRect">
            <a:avLst>
              <a:gd name="adj" fmla="val 27291"/>
            </a:avLst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对话管理</a:t>
            </a:r>
            <a:endParaRPr lang="zh-CN" altLang="zh-CN" sz="900"/>
          </a:p>
        </p:txBody>
      </p:sp>
      <p:sp>
        <p:nvSpPr>
          <p:cNvPr id="43" name="圆角矩形 42"/>
          <p:cNvSpPr/>
          <p:nvPr/>
        </p:nvSpPr>
        <p:spPr>
          <a:xfrm>
            <a:off x="2148328" y="1044140"/>
            <a:ext cx="1594823" cy="4042278"/>
          </a:xfrm>
          <a:prstGeom prst="roundRect">
            <a:avLst/>
          </a:prstGeom>
          <a:solidFill>
            <a:srgbClr val="C4C4C4"/>
          </a:solidFill>
          <a:ln w="12700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  <p:txBody>
          <a:bodyPr anchor="t"/>
          <a:lstStyle/>
          <a:p>
            <a:pPr lvl="0" algn="ctr"/>
            <a:r>
              <a:rPr lang="en-US" altLang="en-US" sz="1100" b="1"/>
              <a:t>AI</a:t>
            </a:r>
            <a:r>
              <a:rPr lang="zh-CN" altLang="zh-CN" sz="1100" b="1"/>
              <a:t>模型网关</a:t>
            </a:r>
            <a:endParaRPr lang="zh-CN" altLang="zh-CN" sz="1100" b="1"/>
          </a:p>
        </p:txBody>
      </p:sp>
      <p:sp>
        <p:nvSpPr>
          <p:cNvPr id="44" name="圆角矩形 43"/>
          <p:cNvSpPr/>
          <p:nvPr/>
        </p:nvSpPr>
        <p:spPr>
          <a:xfrm>
            <a:off x="3861310" y="1044140"/>
            <a:ext cx="3489951" cy="768034"/>
          </a:xfrm>
          <a:prstGeom prst="roundRect">
            <a:avLst/>
          </a:prstGeom>
          <a:solidFill>
            <a:srgbClr val="EAE6FB"/>
          </a:solidFill>
          <a:ln w="12700">
            <a:solidFill>
              <a:srgbClr val="8C7BE8"/>
            </a:solidFill>
            <a:prstDash val="solid"/>
            <a:miter/>
            <a:headEnd w="med" len="med"/>
            <a:tailEnd w="med" len="med"/>
          </a:ln>
        </p:spPr>
        <p:txBody>
          <a:bodyPr anchor="t"/>
          <a:lstStyle/>
          <a:p>
            <a:pPr lvl="0" algn="ctr"/>
            <a:r>
              <a:rPr lang="en-US" altLang="en-US" sz="1100" b="1"/>
              <a:t>Agent</a:t>
            </a:r>
            <a:r>
              <a:rPr lang="zh-CN" altLang="zh-CN" sz="1100" b="1"/>
              <a:t>应用层</a:t>
            </a:r>
            <a:endParaRPr lang="zh-CN" altLang="zh-CN" sz="1100" b="1"/>
          </a:p>
        </p:txBody>
      </p:sp>
      <p:sp>
        <p:nvSpPr>
          <p:cNvPr id="45" name="圆角矩形 44"/>
          <p:cNvSpPr/>
          <p:nvPr/>
        </p:nvSpPr>
        <p:spPr>
          <a:xfrm>
            <a:off x="2148328" y="241743"/>
            <a:ext cx="5213690" cy="695929"/>
          </a:xfrm>
          <a:prstGeom prst="roundRect">
            <a:avLst/>
          </a:prstGeom>
          <a:solidFill>
            <a:srgbClr val="DFF8FF"/>
          </a:solidFill>
          <a:ln w="12700">
            <a:solidFill>
              <a:srgbClr val="4CC2EE"/>
            </a:solidFill>
            <a:prstDash val="solid"/>
            <a:miter/>
            <a:headEnd w="med" len="med"/>
            <a:tailEnd w="med" len="med"/>
          </a:ln>
        </p:spPr>
        <p:txBody>
          <a:bodyPr anchor="t"/>
          <a:lstStyle/>
          <a:p>
            <a:pPr lvl="0" algn="ctr"/>
            <a:r>
              <a:rPr lang="zh-CN" altLang="zh-CN" sz="1000" b="1">
                <a:latin typeface="Microsoft YaHei"/>
                <a:ea typeface="Microsoft YaHei"/>
              </a:rPr>
              <a:t>前端用户层</a:t>
            </a:r>
            <a:endParaRPr lang="zh-CN" altLang="zh-CN" sz="1000" b="1">
              <a:latin typeface="Microsoft YaHei"/>
              <a:ea typeface="Microsoft YaHei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503896" y="4204745"/>
            <a:ext cx="1167478" cy="212211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已有并在比赛使用</a:t>
            </a:r>
            <a:endParaRPr lang="zh-CN" altLang="zh-CN" sz="900"/>
          </a:p>
        </p:txBody>
      </p:sp>
      <p:sp>
        <p:nvSpPr>
          <p:cNvPr id="47" name="圆角矩形 46"/>
          <p:cNvSpPr/>
          <p:nvPr/>
        </p:nvSpPr>
        <p:spPr>
          <a:xfrm>
            <a:off x="7503896" y="4506632"/>
            <a:ext cx="1167478" cy="212211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已有未在比赛使用</a:t>
            </a:r>
            <a:endParaRPr lang="zh-CN" altLang="zh-CN" sz="900"/>
          </a:p>
        </p:txBody>
      </p:sp>
      <p:sp>
        <p:nvSpPr>
          <p:cNvPr id="48" name="圆角矩形 47"/>
          <p:cNvSpPr/>
          <p:nvPr/>
        </p:nvSpPr>
        <p:spPr>
          <a:xfrm>
            <a:off x="7503896" y="4802264"/>
            <a:ext cx="1167478" cy="212211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正在开发</a:t>
            </a:r>
            <a:endParaRPr lang="zh-CN" altLang="zh-CN" sz="900"/>
          </a:p>
        </p:txBody>
      </p:sp>
      <p:sp>
        <p:nvSpPr>
          <p:cNvPr id="49" name="圆角矩形 48"/>
          <p:cNvSpPr/>
          <p:nvPr/>
        </p:nvSpPr>
        <p:spPr>
          <a:xfrm>
            <a:off x="2353989" y="1384093"/>
            <a:ext cx="1167478" cy="842714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/>
          <a:p>
            <a:pPr lvl="0" algn="ctr"/>
            <a:r>
              <a:rPr lang="zh-CN" altLang="zh-CN" sz="900"/>
              <a:t>语言模型</a:t>
            </a:r>
            <a:endParaRPr lang="zh-CN" altLang="zh-CN" sz="900"/>
          </a:p>
        </p:txBody>
      </p:sp>
      <p:sp>
        <p:nvSpPr>
          <p:cNvPr id="50" name="圆角矩形 49"/>
          <p:cNvSpPr/>
          <p:nvPr/>
        </p:nvSpPr>
        <p:spPr>
          <a:xfrm>
            <a:off x="2353989" y="2314297"/>
            <a:ext cx="1167478" cy="842714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/>
          <a:p>
            <a:pPr lvl="0" algn="ctr"/>
            <a:r>
              <a:rPr lang="zh-CN" altLang="zh-CN" sz="900"/>
              <a:t>视觉</a:t>
            </a:r>
            <a:r>
              <a:rPr lang="en-US" altLang="en-US" sz="900"/>
              <a:t>-</a:t>
            </a:r>
            <a:r>
              <a:rPr lang="zh-CN" altLang="zh-CN" sz="900"/>
              <a:t>语言模型</a:t>
            </a:r>
            <a:endParaRPr lang="zh-CN" altLang="zh-CN" sz="900"/>
          </a:p>
        </p:txBody>
      </p:sp>
      <p:sp>
        <p:nvSpPr>
          <p:cNvPr id="51" name="圆角矩形 50"/>
          <p:cNvSpPr/>
          <p:nvPr/>
        </p:nvSpPr>
        <p:spPr>
          <a:xfrm>
            <a:off x="2353989" y="3266620"/>
            <a:ext cx="1167478" cy="842714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/>
          <a:p>
            <a:pPr lvl="0" algn="ctr"/>
            <a:r>
              <a:rPr lang="en-US" altLang="en-US" sz="900"/>
              <a:t>Embedding</a:t>
            </a:r>
            <a:r>
              <a:rPr lang="zh-CN" altLang="zh-CN" sz="900"/>
              <a:t>模型</a:t>
            </a:r>
            <a:endParaRPr lang="zh-CN" altLang="zh-CN" sz="900"/>
          </a:p>
        </p:txBody>
      </p:sp>
      <p:sp>
        <p:nvSpPr>
          <p:cNvPr id="52" name="圆角矩形 51"/>
          <p:cNvSpPr/>
          <p:nvPr/>
        </p:nvSpPr>
        <p:spPr>
          <a:xfrm>
            <a:off x="2487281" y="1642862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ChatGPT</a:t>
            </a:r>
            <a:endParaRPr lang="en-US" altLang="en-US" sz="900"/>
          </a:p>
        </p:txBody>
      </p:sp>
      <p:sp>
        <p:nvSpPr>
          <p:cNvPr id="53" name="圆角矩形 52"/>
          <p:cNvSpPr/>
          <p:nvPr/>
        </p:nvSpPr>
        <p:spPr>
          <a:xfrm>
            <a:off x="2487281" y="1927131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文心一言</a:t>
            </a:r>
            <a:endParaRPr lang="zh-CN" altLang="zh-CN" sz="900"/>
          </a:p>
        </p:txBody>
      </p:sp>
      <p:sp>
        <p:nvSpPr>
          <p:cNvPr id="54" name="圆角矩形 53"/>
          <p:cNvSpPr/>
          <p:nvPr/>
        </p:nvSpPr>
        <p:spPr>
          <a:xfrm>
            <a:off x="2353989" y="4204745"/>
            <a:ext cx="1167478" cy="842714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/>
          <a:p>
            <a:pPr lvl="0" algn="ctr"/>
            <a:r>
              <a:rPr lang="zh-CN" altLang="zh-CN" sz="900"/>
              <a:t>语言模型</a:t>
            </a:r>
            <a:endParaRPr lang="zh-CN" altLang="zh-CN" sz="900"/>
          </a:p>
        </p:txBody>
      </p:sp>
      <p:sp>
        <p:nvSpPr>
          <p:cNvPr id="55" name="圆角矩形 54"/>
          <p:cNvSpPr/>
          <p:nvPr/>
        </p:nvSpPr>
        <p:spPr>
          <a:xfrm>
            <a:off x="2487281" y="2599139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GPT-4V</a:t>
            </a:r>
            <a:endParaRPr lang="en-US" altLang="en-US" sz="900"/>
          </a:p>
        </p:txBody>
      </p:sp>
      <p:sp>
        <p:nvSpPr>
          <p:cNvPr id="56" name="圆角矩形 55"/>
          <p:cNvSpPr/>
          <p:nvPr/>
        </p:nvSpPr>
        <p:spPr>
          <a:xfrm>
            <a:off x="2487281" y="2878150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Qwen-VL</a:t>
            </a:r>
            <a:endParaRPr lang="en-US" altLang="en-US" sz="900"/>
          </a:p>
        </p:txBody>
      </p:sp>
      <p:sp>
        <p:nvSpPr>
          <p:cNvPr id="57" name="圆角矩形 56"/>
          <p:cNvSpPr/>
          <p:nvPr/>
        </p:nvSpPr>
        <p:spPr>
          <a:xfrm>
            <a:off x="2487281" y="3513088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BGE-Base</a:t>
            </a:r>
            <a:endParaRPr lang="en-US" altLang="en-US" sz="900"/>
          </a:p>
        </p:txBody>
      </p:sp>
      <p:sp>
        <p:nvSpPr>
          <p:cNvPr id="58" name="圆角矩形 57"/>
          <p:cNvSpPr/>
          <p:nvPr/>
        </p:nvSpPr>
        <p:spPr>
          <a:xfrm>
            <a:off x="2487281" y="3814814"/>
            <a:ext cx="900894" cy="243080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800"/>
              <a:t>VisualizedBGE</a:t>
            </a:r>
            <a:endParaRPr lang="en-US" altLang="en-US" sz="800"/>
          </a:p>
        </p:txBody>
      </p:sp>
      <p:sp>
        <p:nvSpPr>
          <p:cNvPr id="59" name="圆角矩形 58"/>
          <p:cNvSpPr/>
          <p:nvPr/>
        </p:nvSpPr>
        <p:spPr>
          <a:xfrm>
            <a:off x="2487281" y="4461872"/>
            <a:ext cx="900894" cy="243080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NLI</a:t>
            </a:r>
            <a:endParaRPr lang="en-US" altLang="en-US" sz="900"/>
          </a:p>
        </p:txBody>
      </p:sp>
      <p:sp>
        <p:nvSpPr>
          <p:cNvPr id="60" name="圆角矩形 59"/>
          <p:cNvSpPr/>
          <p:nvPr/>
        </p:nvSpPr>
        <p:spPr>
          <a:xfrm>
            <a:off x="2487281" y="4756546"/>
            <a:ext cx="900894" cy="243080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 sz="900"/>
              <a:t>NER</a:t>
            </a:r>
            <a:endParaRPr lang="en-US" altLang="en-US" sz="900"/>
          </a:p>
        </p:txBody>
      </p:sp>
      <p:sp>
        <p:nvSpPr>
          <p:cNvPr id="61" name="圆角矩形 60"/>
          <p:cNvSpPr/>
          <p:nvPr/>
        </p:nvSpPr>
        <p:spPr>
          <a:xfrm>
            <a:off x="3955182" y="1147041"/>
            <a:ext cx="1027574" cy="237052"/>
          </a:xfrm>
          <a:prstGeom prst="roundRect">
            <a:avLst/>
          </a:prstGeom>
          <a:solidFill>
            <a:srgbClr val="FFC8B8"/>
          </a:solidFill>
          <a:ln w="12700">
            <a:solidFill>
              <a:srgbClr val="E06666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研报生成</a:t>
            </a:r>
            <a:endParaRPr lang="zh-CN" altLang="zh-CN" sz="900"/>
          </a:p>
        </p:txBody>
      </p:sp>
      <p:sp>
        <p:nvSpPr>
          <p:cNvPr id="62" name="圆角矩形 61"/>
          <p:cNvSpPr/>
          <p:nvPr/>
        </p:nvSpPr>
        <p:spPr>
          <a:xfrm>
            <a:off x="3955182" y="1471368"/>
            <a:ext cx="1027574" cy="237052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文档</a:t>
            </a:r>
            <a:r>
              <a:rPr lang="en-US" altLang="en-US" sz="900"/>
              <a:t>/</a:t>
            </a:r>
            <a:r>
              <a:rPr lang="zh-CN" altLang="zh-CN" sz="900"/>
              <a:t>合同审计</a:t>
            </a:r>
            <a:endParaRPr lang="zh-CN" altLang="zh-CN" sz="900"/>
          </a:p>
        </p:txBody>
      </p:sp>
      <p:sp>
        <p:nvSpPr>
          <p:cNvPr id="63" name="圆角矩形 62"/>
          <p:cNvSpPr/>
          <p:nvPr/>
        </p:nvSpPr>
        <p:spPr>
          <a:xfrm>
            <a:off x="5111812" y="1471368"/>
            <a:ext cx="1027574" cy="237052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风险管控</a:t>
            </a:r>
            <a:r>
              <a:rPr lang="en-US" altLang="en-US" sz="900"/>
              <a:t>/</a:t>
            </a:r>
            <a:r>
              <a:rPr lang="zh-CN" altLang="zh-CN" sz="900"/>
              <a:t>预警</a:t>
            </a:r>
            <a:endParaRPr lang="zh-CN" altLang="zh-CN" sz="900"/>
          </a:p>
        </p:txBody>
      </p:sp>
      <p:sp>
        <p:nvSpPr>
          <p:cNvPr id="64" name="圆角矩形 63"/>
          <p:cNvSpPr/>
          <p:nvPr/>
        </p:nvSpPr>
        <p:spPr>
          <a:xfrm>
            <a:off x="6272957" y="1471368"/>
            <a:ext cx="1027574" cy="237052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理财投顾管家</a:t>
            </a:r>
            <a:endParaRPr lang="zh-CN" altLang="zh-CN" sz="900"/>
          </a:p>
        </p:txBody>
      </p:sp>
      <p:sp>
        <p:nvSpPr>
          <p:cNvPr id="65" name="圆角矩形 64"/>
          <p:cNvSpPr/>
          <p:nvPr/>
        </p:nvSpPr>
        <p:spPr>
          <a:xfrm>
            <a:off x="6272957" y="1147041"/>
            <a:ext cx="1027574" cy="237052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FFB84D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 sz="900"/>
              <a:t>金融知识问答</a:t>
            </a:r>
            <a:endParaRPr lang="zh-CN" altLang="zh-CN" sz="900"/>
          </a:p>
        </p:txBody>
      </p:sp>
      <p:sp>
        <p:nvSpPr>
          <p:cNvPr id="66" name="圆角矩形 65"/>
          <p:cNvSpPr/>
          <p:nvPr/>
        </p:nvSpPr>
        <p:spPr>
          <a:xfrm>
            <a:off x="2293620" y="477520"/>
            <a:ext cx="1174115" cy="379730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/>
          <a:p>
            <a:pPr lvl="0" algn="ctr"/>
            <a:r>
              <a:rPr lang="en-US" altLang="en-US" sz="900"/>
              <a:t>WEB</a:t>
            </a:r>
            <a:r>
              <a:rPr lang="zh-CN" altLang="zh-CN" sz="900"/>
              <a:t>端</a:t>
            </a:r>
            <a:endParaRPr lang="zh-CN" altLang="zh-CN" sz="900"/>
          </a:p>
          <a:p>
            <a:pPr lvl="0" algn="ctr"/>
            <a:r>
              <a:rPr lang="en-US" altLang="en-US" sz="900"/>
              <a:t>Vue+Element UI</a:t>
            </a:r>
            <a:endParaRPr lang="en-US" altLang="en-US" sz="900"/>
          </a:p>
        </p:txBody>
      </p:sp>
      <p:sp>
        <p:nvSpPr>
          <p:cNvPr id="67" name="圆角矩形 66"/>
          <p:cNvSpPr/>
          <p:nvPr/>
        </p:nvSpPr>
        <p:spPr>
          <a:xfrm>
            <a:off x="3576001" y="477544"/>
            <a:ext cx="1094419" cy="379427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/>
          <a:p>
            <a:pPr lvl="0" algn="ctr"/>
            <a:r>
              <a:rPr lang="en-US" altLang="en-US" sz="900"/>
              <a:t>APP</a:t>
            </a:r>
            <a:endParaRPr lang="en-US" altLang="en-US" sz="900"/>
          </a:p>
          <a:p>
            <a:pPr lvl="0" algn="ctr"/>
            <a:r>
              <a:rPr lang="en-US" altLang="en-US" sz="900"/>
              <a:t>Android</a:t>
            </a:r>
            <a:r>
              <a:rPr lang="zh-CN" altLang="zh-CN" sz="900"/>
              <a:t>、</a:t>
            </a:r>
            <a:r>
              <a:rPr lang="en-US" altLang="en-US" sz="900"/>
              <a:t>IOS</a:t>
            </a:r>
            <a:endParaRPr lang="en-US" altLang="en-US" sz="900"/>
          </a:p>
        </p:txBody>
      </p:sp>
      <p:sp>
        <p:nvSpPr>
          <p:cNvPr id="68" name="圆角矩形 67"/>
          <p:cNvSpPr/>
          <p:nvPr/>
        </p:nvSpPr>
        <p:spPr>
          <a:xfrm>
            <a:off x="4875348" y="477544"/>
            <a:ext cx="1094419" cy="379427"/>
          </a:xfrm>
          <a:prstGeom prst="roundRect">
            <a:avLst/>
          </a:prstGeom>
          <a:solidFill>
            <a:srgbClr val="E9E9E9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/>
          <a:p>
            <a:pPr lvl="0" algn="ctr"/>
            <a:r>
              <a:rPr lang="zh-CN" altLang="zh-CN" sz="900"/>
              <a:t>微信</a:t>
            </a:r>
            <a:endParaRPr lang="zh-CN" altLang="zh-CN" sz="900"/>
          </a:p>
          <a:p>
            <a:pPr lvl="0" algn="ctr"/>
            <a:r>
              <a:rPr lang="zh-CN" altLang="zh-CN" sz="900"/>
              <a:t>小程序、公众号</a:t>
            </a:r>
            <a:endParaRPr lang="zh-CN" altLang="zh-CN" sz="900"/>
          </a:p>
        </p:txBody>
      </p:sp>
      <p:sp>
        <p:nvSpPr>
          <p:cNvPr id="69" name="圆角矩形 68"/>
          <p:cNvSpPr/>
          <p:nvPr/>
        </p:nvSpPr>
        <p:spPr>
          <a:xfrm>
            <a:off x="6139387" y="477544"/>
            <a:ext cx="1094419" cy="379427"/>
          </a:xfrm>
          <a:prstGeom prst="roundRect">
            <a:avLst/>
          </a:prstGeom>
          <a:solidFill>
            <a:srgbClr val="FFE1B2"/>
          </a:solidFill>
          <a:ln w="12700">
            <a:solidFill>
              <a:srgbClr val="9D9D9D"/>
            </a:solidFill>
            <a:prstDash val="solid"/>
            <a:miter/>
          </a:ln>
        </p:spPr>
        <p:txBody>
          <a:bodyPr anchor="t"/>
          <a:lstStyle/>
          <a:p>
            <a:pPr lvl="0" algn="ctr"/>
            <a:r>
              <a:rPr lang="zh-CN" altLang="zh-CN" sz="900"/>
              <a:t>机器人</a:t>
            </a:r>
            <a:endParaRPr lang="zh-CN" altLang="zh-CN" sz="900"/>
          </a:p>
          <a:p>
            <a:pPr lvl="0" algn="ctr"/>
            <a:r>
              <a:rPr lang="en-US" altLang="en-US" sz="900"/>
              <a:t>QQ</a:t>
            </a:r>
            <a:r>
              <a:rPr lang="zh-CN" altLang="zh-CN" sz="900"/>
              <a:t>、企微、钉钉</a:t>
            </a:r>
            <a:endParaRPr lang="zh-CN" altLang="zh-CN" sz="900"/>
          </a:p>
        </p:txBody>
      </p:sp>
    </p:spTree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jpeg"/></Relationships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欣澜-tencent bule">
      <a:dk1>
        <a:srgbClr val="000000"/>
      </a:dk1>
      <a:lt1>
        <a:srgbClr val="FFFFFF"/>
      </a:lt1>
      <a:dk2>
        <a:srgbClr val="828282"/>
      </a:dk2>
      <a:lt2>
        <a:srgbClr val="F0F0F0"/>
      </a:lt2>
      <a:accent1>
        <a:srgbClr val="1355BD"/>
      </a:accent1>
      <a:accent2>
        <a:srgbClr val="0B45FD"/>
      </a:accent2>
      <a:accent3>
        <a:srgbClr val="646464"/>
      </a:accent3>
      <a:accent4>
        <a:srgbClr val="828282"/>
      </a:accent4>
      <a:accent5>
        <a:srgbClr val="A5A5A5"/>
      </a:accent5>
      <a:accent6>
        <a:srgbClr val="BCBCBC"/>
      </a:accent6>
      <a:hlink>
        <a:srgbClr val="1355BD"/>
      </a:hlink>
      <a:folHlink>
        <a:srgbClr val="BFBFBF"/>
      </a:folHlink>
    </a:clrScheme>
    <a:fontScheme name="欣澜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sz="3600" dirty="0" smtClean="0">
            <a:solidFill>
              <a:srgbClr val="FFFFFF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sz="4000" dirty="0" smtClean="0">
            <a:solidFill>
              <a:schemeClr val="tx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经典蓝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1D78FA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思源黑体&amp;Roboto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00000">
              <a:srgbClr val="1677FF"/>
            </a:gs>
            <a:gs pos="0">
              <a:srgbClr val="2799FE">
                <a:lumMod val="80000"/>
                <a:lumOff val="20000"/>
              </a:srgbClr>
            </a:gs>
          </a:gsLst>
          <a:lin ang="10800000" scaled="1"/>
          <a:tileRect/>
        </a:gradFill>
        <a:ln w="12700" cap="flat" cmpd="sng" algn="ctr">
          <a:gradFill>
            <a:gsLst>
              <a:gs pos="1000">
                <a:schemeClr val="bg1"/>
              </a:gs>
              <a:gs pos="73000">
                <a:schemeClr val="bg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prstDash val="solid"/>
        </a:ln>
      </a:spPr>
      <a:bodyPr wrap="square" rtlCol="0" anchor="ctr"/>
      <a:lstStyle>
        <a:defPPr algn="l">
          <a:defRPr sz="1050" spc="100" dirty="0">
            <a:solidFill>
              <a:schemeClr val="bg1"/>
            </a:solidFill>
            <a:latin typeface="阿里巴巴普惠体 2.0 65 Medium" panose="00020600040101010101" pitchFamily="18" charset="-122"/>
            <a:ea typeface="阿里巴巴普惠体 2.0 65 Medium" panose="00020600040101010101" pitchFamily="18" charset="-122"/>
            <a:cs typeface="阿里巴巴普惠体 2.0 65 Medium" panose="00020600040101010101" pitchFamily="18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8097</Words>
  <Application>WPS 演示</Application>
  <PresentationFormat>全屏显示(16:9)</PresentationFormat>
  <Paragraphs>820</Paragraphs>
  <Slides>29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61" baseType="lpstr">
      <vt:lpstr>Arial</vt:lpstr>
      <vt:lpstr>方正书宋_GBK</vt:lpstr>
      <vt:lpstr>Wingdings</vt:lpstr>
      <vt:lpstr>Helvetica Light</vt:lpstr>
      <vt:lpstr>阿里巴巴普惠体 2.0 55 Regular</vt:lpstr>
      <vt:lpstr>微软雅黑</vt:lpstr>
      <vt:lpstr>汉仪旗黑</vt:lpstr>
      <vt:lpstr>Arial</vt:lpstr>
      <vt:lpstr>苹方-简</vt:lpstr>
      <vt:lpstr>阿里巴巴普惠体 2.0 65 Medium</vt:lpstr>
      <vt:lpstr>思源黑体 CN Bold</vt:lpstr>
      <vt:lpstr>Thonburi</vt:lpstr>
      <vt:lpstr>思源黑体 CN Regular</vt:lpstr>
      <vt:lpstr>Roboto Regular</vt:lpstr>
      <vt:lpstr>阿里巴巴普惠体 2.0 55 Regular</vt:lpstr>
      <vt:lpstr>Helvetica Neue</vt:lpstr>
      <vt:lpstr>阿里巴巴普惠体 2.0 65 Medium</vt:lpstr>
      <vt:lpstr>DengXian</vt:lpstr>
      <vt:lpstr>汉仪中等线KW</vt:lpstr>
      <vt:lpstr>Roboto Bold</vt:lpstr>
      <vt:lpstr>pingfang SC</vt:lpstr>
      <vt:lpstr>Microsoft YaHei</vt:lpstr>
      <vt:lpstr>Calibri</vt:lpstr>
      <vt:lpstr>微软雅黑</vt:lpstr>
      <vt:lpstr>微软雅黑</vt:lpstr>
      <vt:lpstr>宋体</vt:lpstr>
      <vt:lpstr>Arial Unicode MS</vt:lpstr>
      <vt:lpstr>汉仪书宋二KW</vt:lpstr>
      <vt:lpstr>Helvetica Neue</vt:lpstr>
      <vt:lpstr>webwppDefTheme</vt:lpstr>
      <vt:lpstr>White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科技造榜KO</dc:title>
  <dc:creator>iris.cyh@alipay.com</dc:creator>
  <cp:lastModifiedBy>liuzhaofeng01</cp:lastModifiedBy>
  <cp:revision>10</cp:revision>
  <cp:lastPrinted>2024-09-04T05:55:15Z</cp:lastPrinted>
  <dcterms:created xsi:type="dcterms:W3CDTF">2024-09-04T05:55:15Z</dcterms:created>
  <dcterms:modified xsi:type="dcterms:W3CDTF">2024-09-04T05:55:15Z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2052-11.1.1.2307</vt:lpwstr>
  </property>
  <property fmtid="{D5CDD505-2E9C-101B-9397-08002B2CF9AE}" pid="3" name="ICV">
    <vt:lpwstr/>
  </property>
  <property fmtid="{D5CDD505-2E9C-101B-9397-08002B2CF9AE}" pid="4" name="property1">
    <vt:lpwstr>BBAAD9C20180234D78E509342D30BE3092B9B20119416B80AED98330B1ED2B8BAB4BB638F16BFB0C22B92F089846D9ECD7F9218AC1D0EBD11B5EC276313E3FD324F9DF3D3E2DE957A4F62ED768F24C557662EDA3715937D0D8FBE19A60CD5C08D9E6209A0EB</vt:lpwstr>
  </property>
</Properties>
</file>